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  <p:sldMasterId id="2147483760" r:id="rId2"/>
    <p:sldMasterId id="2147483847" r:id="rId3"/>
  </p:sldMasterIdLst>
  <p:notesMasterIdLst>
    <p:notesMasterId r:id="rId14"/>
  </p:notesMasterIdLst>
  <p:sldIdLst>
    <p:sldId id="476" r:id="rId4"/>
    <p:sldId id="562" r:id="rId5"/>
    <p:sldId id="551" r:id="rId6"/>
    <p:sldId id="560" r:id="rId7"/>
    <p:sldId id="561" r:id="rId8"/>
    <p:sldId id="497" r:id="rId9"/>
    <p:sldId id="558" r:id="rId10"/>
    <p:sldId id="563" r:id="rId11"/>
    <p:sldId id="564" r:id="rId12"/>
    <p:sldId id="565" r:id="rId13"/>
  </p:sldIdLst>
  <p:sldSz cx="12798425" cy="7199313"/>
  <p:notesSz cx="6797675" cy="9928225"/>
  <p:defaultTextStyle>
    <a:defPPr>
      <a:defRPr lang="ru-RU"/>
    </a:defPPr>
    <a:lvl1pPr marL="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31" userDrawn="1">
          <p15:clr>
            <a:srgbClr val="A4A3A4"/>
          </p15:clr>
        </p15:guide>
        <p15:guide id="2" orient="horz" pos="2494" userDrawn="1">
          <p15:clr>
            <a:srgbClr val="A4A3A4"/>
          </p15:clr>
        </p15:guide>
        <p15:guide id="4" orient="horz" pos="1655" userDrawn="1">
          <p15:clr>
            <a:srgbClr val="A4A3A4"/>
          </p15:clr>
        </p15:guide>
        <p15:guide id="5" orient="horz" pos="317" userDrawn="1">
          <p15:clr>
            <a:srgbClr val="A4A3A4"/>
          </p15:clr>
        </p15:guide>
        <p15:guide id="6" orient="horz" pos="3583" userDrawn="1">
          <p15:clr>
            <a:srgbClr val="A4A3A4"/>
          </p15:clr>
        </p15:guide>
        <p15:guide id="7" orient="horz" pos="907" userDrawn="1">
          <p15:clr>
            <a:srgbClr val="A4A3A4"/>
          </p15:clr>
        </p15:guide>
        <p15:guide id="8" pos="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DCDEB"/>
    <a:srgbClr val="5E5EBE"/>
    <a:srgbClr val="8A8AD0"/>
    <a:srgbClr val="A2A2DA"/>
    <a:srgbClr val="423D67"/>
    <a:srgbClr val="54BFFA"/>
    <a:srgbClr val="7030A0"/>
    <a:srgbClr val="AA84C7"/>
    <a:srgbClr val="56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5652" autoAdjust="0"/>
  </p:normalViewPr>
  <p:slideViewPr>
    <p:cSldViewPr snapToGrid="0" snapToObjects="1">
      <p:cViewPr varScale="1">
        <p:scale>
          <a:sx n="78" d="100"/>
          <a:sy n="78" d="100"/>
        </p:scale>
        <p:origin x="2016" y="62"/>
      </p:cViewPr>
      <p:guideLst>
        <p:guide pos="4031"/>
        <p:guide orient="horz" pos="2494"/>
        <p:guide orient="horz" pos="1655"/>
        <p:guide orient="horz" pos="317"/>
        <p:guide orient="horz" pos="3583"/>
        <p:guide orient="horz" pos="907"/>
        <p:guide pos="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420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127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835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548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252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959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673" algn="l" defTabSz="9134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86B70E-C795-4460-8DD8-1EC3C2487C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4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86B70E-C795-4460-8DD8-1EC3C2487C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86B70E-C795-4460-8DD8-1EC3C2487C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5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3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85CB427-85FA-4B14-9BC1-6784793A5B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86B70E-C795-4460-8DD8-1EC3C2487C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27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BCF3A-9B41-AC48-BBC4-8EC043A933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3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3E02EBB0-15BB-41C4-B951-56DD18C5B9C2}"/>
              </a:ext>
            </a:extLst>
          </p:cNvPr>
          <p:cNvSpPr/>
          <p:nvPr userDrawn="1"/>
        </p:nvSpPr>
        <p:spPr>
          <a:xfrm flipH="1">
            <a:off x="-328942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5B435CB5-F5E3-4F25-A48E-B49748840E97}"/>
              </a:ext>
            </a:extLst>
          </p:cNvPr>
          <p:cNvSpPr/>
          <p:nvPr userDrawn="1"/>
        </p:nvSpPr>
        <p:spPr>
          <a:xfrm flipH="1">
            <a:off x="-490855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B6477F33-4EFB-465A-988D-39C269111A87}"/>
              </a:ext>
            </a:extLst>
          </p:cNvPr>
          <p:cNvSpPr/>
          <p:nvPr userDrawn="1"/>
        </p:nvSpPr>
        <p:spPr>
          <a:xfrm flipH="1" flipV="1">
            <a:off x="7" y="13"/>
            <a:ext cx="901917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2" y="253511"/>
            <a:ext cx="715841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1010" y="1036578"/>
            <a:ext cx="6479203" cy="5116177"/>
          </a:xfrm>
        </p:spPr>
        <p:txBody>
          <a:bodyPr anchor="t"/>
          <a:lstStyle>
            <a:lvl1pPr marL="0" indent="0">
              <a:buNone/>
              <a:defRPr sz="3400"/>
            </a:lvl1pPr>
            <a:lvl2pPr marL="479409" indent="0">
              <a:buNone/>
              <a:defRPr sz="2900"/>
            </a:lvl2pPr>
            <a:lvl3pPr marL="958816" indent="0">
              <a:buNone/>
              <a:defRPr sz="2500"/>
            </a:lvl3pPr>
            <a:lvl4pPr marL="1438222" indent="0">
              <a:buNone/>
              <a:defRPr sz="2100"/>
            </a:lvl4pPr>
            <a:lvl5pPr marL="1917628" indent="0">
              <a:buNone/>
              <a:defRPr sz="2100"/>
            </a:lvl5pPr>
            <a:lvl6pPr marL="2397039" indent="0">
              <a:buNone/>
              <a:defRPr sz="2100"/>
            </a:lvl6pPr>
            <a:lvl7pPr marL="2876444" indent="0">
              <a:buNone/>
              <a:defRPr sz="2100"/>
            </a:lvl7pPr>
            <a:lvl8pPr marL="3355850" indent="0">
              <a:buNone/>
              <a:defRPr sz="2100"/>
            </a:lvl8pPr>
            <a:lvl9pPr marL="383525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84" y="383310"/>
            <a:ext cx="2759659" cy="61010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310"/>
            <a:ext cx="8119002" cy="61010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68" y="10"/>
            <a:ext cx="6914880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612031" y="-3886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817595" y="-135233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077509" y="27"/>
            <a:ext cx="1145078" cy="9019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22599" y="27"/>
            <a:ext cx="1575847" cy="901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11411361" y="148334"/>
            <a:ext cx="1387064" cy="590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121088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109794" y="27"/>
            <a:ext cx="1145078" cy="901915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254885" y="27"/>
            <a:ext cx="2543561" cy="901915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10254885" y="148334"/>
            <a:ext cx="2543561" cy="5903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60406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06006" y="157914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612031" y="0"/>
            <a:ext cx="1757130" cy="119429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9" y="27"/>
            <a:ext cx="1145078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710725" y="27"/>
            <a:ext cx="1145078" cy="901915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855821" y="27"/>
            <a:ext cx="2942631" cy="901915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1" tIns="45672" rIns="91341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9722793" y="148334"/>
            <a:ext cx="3075653" cy="5903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r>
              <a:rPr lang="ru-RU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207748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350379" y="3257576"/>
            <a:ext cx="6448048" cy="3941763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959109" y="0"/>
            <a:ext cx="2482767" cy="18097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813921" y="2419149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 userDrawn="1"/>
        </p:nvSpPr>
        <p:spPr>
          <a:xfrm>
            <a:off x="1028725" y="2301214"/>
            <a:ext cx="6795449" cy="43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41" tIns="45672" rIns="91341" bIns="45672" rtlCol="0" anchor="ctr">
            <a:spAutoFit/>
          </a:bodyPr>
          <a:lstStyle/>
          <a:p>
            <a:r>
              <a:rPr lang="ru-RU" sz="2200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55387" y="6267248"/>
            <a:ext cx="3607419" cy="2809282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10" y="1178234"/>
            <a:ext cx="9598819" cy="250642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10" y="3781319"/>
            <a:ext cx="9598819" cy="1738168"/>
          </a:xfrm>
        </p:spPr>
        <p:txBody>
          <a:bodyPr/>
          <a:lstStyle>
            <a:lvl1pPr marL="0" indent="0" algn="ctr">
              <a:buNone/>
              <a:defRPr sz="2500"/>
            </a:lvl1pPr>
            <a:lvl2pPr marL="479409" indent="0" algn="ctr">
              <a:buNone/>
              <a:defRPr sz="2100"/>
            </a:lvl2pPr>
            <a:lvl3pPr marL="958816" indent="0" algn="ctr">
              <a:buNone/>
              <a:defRPr sz="2000"/>
            </a:lvl3pPr>
            <a:lvl4pPr marL="1438222" indent="0" algn="ctr">
              <a:buNone/>
              <a:defRPr sz="1700"/>
            </a:lvl4pPr>
            <a:lvl5pPr marL="1917628" indent="0" algn="ctr">
              <a:buNone/>
              <a:defRPr sz="1700"/>
            </a:lvl5pPr>
            <a:lvl6pPr marL="2397039" indent="0" algn="ctr">
              <a:buNone/>
              <a:defRPr sz="1700"/>
            </a:lvl6pPr>
            <a:lvl7pPr marL="2876444" indent="0" algn="ctr">
              <a:buNone/>
              <a:defRPr sz="1700"/>
            </a:lvl7pPr>
            <a:lvl8pPr marL="3355850" indent="0" algn="ctr">
              <a:buNone/>
              <a:defRPr sz="1700"/>
            </a:lvl8pPr>
            <a:lvl9pPr marL="383525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57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42" y="1794839"/>
            <a:ext cx="11038642" cy="299471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42" y="4817896"/>
            <a:ext cx="11038642" cy="1574849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94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8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382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76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70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6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58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52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901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5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70" y="1764851"/>
            <a:ext cx="5414333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70" y="2629776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7" y="1764851"/>
            <a:ext cx="5440998" cy="86491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409" indent="0">
              <a:buNone/>
              <a:defRPr sz="2100" b="1"/>
            </a:lvl2pPr>
            <a:lvl3pPr marL="958816" indent="0">
              <a:buNone/>
              <a:defRPr sz="2000" b="1"/>
            </a:lvl3pPr>
            <a:lvl4pPr marL="1438222" indent="0">
              <a:buNone/>
              <a:defRPr sz="1700" b="1"/>
            </a:lvl4pPr>
            <a:lvl5pPr marL="1917628" indent="0">
              <a:buNone/>
              <a:defRPr sz="1700" b="1"/>
            </a:lvl5pPr>
            <a:lvl6pPr marL="2397039" indent="0">
              <a:buNone/>
              <a:defRPr sz="1700" b="1"/>
            </a:lvl6pPr>
            <a:lvl7pPr marL="2876444" indent="0">
              <a:buNone/>
              <a:defRPr sz="1700" b="1"/>
            </a:lvl7pPr>
            <a:lvl8pPr marL="3355850" indent="0">
              <a:buNone/>
              <a:defRPr sz="1700" b="1"/>
            </a:lvl8pPr>
            <a:lvl9pPr marL="38352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7" y="2629776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3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0" y="479954"/>
            <a:ext cx="4127825" cy="16798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010" y="1036578"/>
            <a:ext cx="6479203" cy="511617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70" y="2159803"/>
            <a:ext cx="4127825" cy="4001285"/>
          </a:xfrm>
        </p:spPr>
        <p:txBody>
          <a:bodyPr/>
          <a:lstStyle>
            <a:lvl1pPr marL="0" indent="0">
              <a:buNone/>
              <a:defRPr sz="1700"/>
            </a:lvl1pPr>
            <a:lvl2pPr marL="479409" indent="0">
              <a:buNone/>
              <a:defRPr sz="1500"/>
            </a:lvl2pPr>
            <a:lvl3pPr marL="958816" indent="0">
              <a:buNone/>
              <a:defRPr sz="1300"/>
            </a:lvl3pPr>
            <a:lvl4pPr marL="1438222" indent="0">
              <a:buNone/>
              <a:defRPr sz="1000"/>
            </a:lvl4pPr>
            <a:lvl5pPr marL="1917628" indent="0">
              <a:buNone/>
              <a:defRPr sz="1000"/>
            </a:lvl5pPr>
            <a:lvl6pPr marL="2397039" indent="0">
              <a:buNone/>
              <a:defRPr sz="1000"/>
            </a:lvl6pPr>
            <a:lvl7pPr marL="2876444" indent="0">
              <a:buNone/>
              <a:defRPr sz="1000"/>
            </a:lvl7pPr>
            <a:lvl8pPr marL="3355850" indent="0">
              <a:buNone/>
              <a:defRPr sz="1000"/>
            </a:lvl8pPr>
            <a:lvl9pPr marL="38352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908" y="383297"/>
            <a:ext cx="11038642" cy="1391534"/>
          </a:xfrm>
          <a:prstGeom prst="rect">
            <a:avLst/>
          </a:prstGeom>
        </p:spPr>
        <p:txBody>
          <a:bodyPr vert="horz" lIns="91341" tIns="45672" rIns="91341" bIns="4567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08" y="1916484"/>
            <a:ext cx="11038642" cy="4567899"/>
          </a:xfrm>
          <a:prstGeom prst="rect">
            <a:avLst/>
          </a:prstGeom>
        </p:spPr>
        <p:txBody>
          <a:bodyPr vert="horz" lIns="91341" tIns="45672" rIns="91341" bIns="456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95" y="6672717"/>
            <a:ext cx="4319468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17"/>
            <a:ext cx="2879646" cy="383297"/>
          </a:xfrm>
          <a:prstGeom prst="rect">
            <a:avLst/>
          </a:prstGeom>
        </p:spPr>
        <p:txBody>
          <a:bodyPr vert="horz" lIns="91341" tIns="45672" rIns="91341" bIns="4567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hdr="0" ftr="0" dt="0"/>
  <p:txStyles>
    <p:titleStyle>
      <a:lvl1pPr algn="l" defTabSz="95881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702" indent="-239702" algn="l" defTabSz="95881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06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17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929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33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74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48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553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61" indent="-239702" algn="l" defTabSz="95881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0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16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22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628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7039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444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850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55" algn="l" defTabSz="958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9" y="383297"/>
            <a:ext cx="1103864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9" y="1916484"/>
            <a:ext cx="1103864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5" y="6672709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</p:sldLayoutIdLst>
  <p:hf hdr="0" ftr="0" dt="0"/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1184051" y="3323867"/>
            <a:ext cx="6232546" cy="923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3000" b="1" dirty="0" err="1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аккредитационного</a:t>
            </a:r>
            <a:r>
              <a:rPr lang="ru-RU" sz="30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мониторинга в 2023 году </a:t>
            </a:r>
            <a:endParaRPr lang="ru-RU" sz="30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араллелограмм 8"/>
          <p:cNvSpPr/>
          <p:nvPr/>
        </p:nvSpPr>
        <p:spPr>
          <a:xfrm flipH="1">
            <a:off x="-647340" y="3785483"/>
            <a:ext cx="2075337" cy="1933574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1884467" y="5059094"/>
            <a:ext cx="5886564" cy="1323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672" rIns="91341" bIns="45672" rtlCol="0" anchor="ctr">
            <a:spAutoFit/>
          </a:bodyPr>
          <a:lstStyle/>
          <a:p>
            <a:r>
              <a:rPr lang="ru-RU" sz="2000" b="1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Романцова Елена Евгеньевна</a:t>
            </a:r>
          </a:p>
          <a:p>
            <a:r>
              <a:rPr lang="ru-RU" sz="1500" b="1" dirty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500" b="1" dirty="0" smtClean="0">
                <a:solidFill>
                  <a:srgbClr val="56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аместитель начальника управления – начальник отдела контроля в сфере образования управления контроля и надзора в сфере образования Департамента образования Орловской области</a:t>
            </a:r>
            <a:endParaRPr lang="ru-RU" sz="1500" b="1" dirty="0">
              <a:solidFill>
                <a:srgbClr val="565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2" y="428116"/>
            <a:ext cx="1355390" cy="17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5827" t="7865" r="26852" b="5939"/>
          <a:stretch>
            <a:fillRect/>
          </a:stretch>
        </p:blipFill>
        <p:spPr bwMode="auto">
          <a:xfrm>
            <a:off x="689923" y="500235"/>
            <a:ext cx="7868919" cy="582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8558842" y="500235"/>
            <a:ext cx="4032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ССЫЛКА:</a:t>
            </a:r>
          </a:p>
          <a:p>
            <a:r>
              <a:rPr lang="en-US" sz="1600" dirty="0" smtClean="0"/>
              <a:t>https://nica.ru/Contents/Item/Display/5472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146729" y="399954"/>
            <a:ext cx="10714722" cy="54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3" tIns="47987" rIns="95973" bIns="47987" rtlCol="0" anchor="t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423D67"/>
                </a:solidFill>
              </a:rPr>
              <a:t>ПРАВОВОЕ РЕГУЛИРОВАНИЕ</a:t>
            </a:r>
            <a:endParaRPr lang="ru-RU" sz="2900" b="1" dirty="0">
              <a:solidFill>
                <a:srgbClr val="423D6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1433" y="1814159"/>
            <a:ext cx="4218166" cy="1574249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/>
          <a:p>
            <a:pPr algn="ctr"/>
            <a:r>
              <a:rPr lang="ru-RU" sz="1600" b="1" dirty="0" smtClean="0"/>
              <a:t>Основные образовательные программы</a:t>
            </a:r>
            <a:r>
              <a:rPr lang="ru-RU" sz="1600" dirty="0" smtClean="0"/>
              <a:t>: 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 smtClean="0"/>
              <a:t>содержатся в лицензии;</a:t>
            </a:r>
            <a:endParaRPr lang="ru-RU" sz="1600" dirty="0"/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/>
              <a:t>и</a:t>
            </a:r>
            <a:r>
              <a:rPr lang="ru-RU" sz="1600" dirty="0" smtClean="0"/>
              <a:t>меют </a:t>
            </a:r>
            <a:r>
              <a:rPr lang="ru-RU" sz="1600" dirty="0" err="1" smtClean="0"/>
              <a:t>госаккредитацию</a:t>
            </a:r>
            <a:r>
              <a:rPr lang="ru-RU" sz="1600" dirty="0" smtClean="0"/>
              <a:t>;</a:t>
            </a:r>
            <a:endParaRPr lang="ru-RU" sz="1600" dirty="0"/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/>
              <a:t>р</a:t>
            </a:r>
            <a:r>
              <a:rPr lang="ru-RU" sz="1600" dirty="0" smtClean="0"/>
              <a:t>еализуются в 2023 году;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/>
              <a:t>н</a:t>
            </a:r>
            <a:r>
              <a:rPr lang="ru-RU" sz="1600" dirty="0" smtClean="0"/>
              <a:t>аличие выпускников в 2022 </a:t>
            </a:r>
            <a:r>
              <a:rPr lang="ru-RU" sz="1600" dirty="0" smtClean="0"/>
              <a:t>году</a:t>
            </a:r>
            <a:endParaRPr lang="ru-RU" sz="1400" dirty="0">
              <a:solidFill>
                <a:srgbClr val="423D6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76189" y="1138126"/>
            <a:ext cx="2939260" cy="47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b="1" dirty="0" smtClean="0">
                <a:solidFill>
                  <a:srgbClr val="423D67"/>
                </a:solidFill>
              </a:rPr>
              <a:t>С</a:t>
            </a:r>
            <a:r>
              <a:rPr lang="ru-RU" sz="1700" dirty="0" smtClean="0">
                <a:solidFill>
                  <a:srgbClr val="423D67"/>
                </a:solidFill>
              </a:rPr>
              <a:t> </a:t>
            </a:r>
            <a:r>
              <a:rPr lang="ru-RU" sz="1700" b="1" dirty="0" smtClean="0">
                <a:solidFill>
                  <a:srgbClr val="423D67"/>
                </a:solidFill>
              </a:rPr>
              <a:t>1</a:t>
            </a:r>
            <a:r>
              <a:rPr lang="ru-RU" sz="1700" dirty="0" smtClean="0">
                <a:solidFill>
                  <a:srgbClr val="423D67"/>
                </a:solidFill>
              </a:rPr>
              <a:t> </a:t>
            </a:r>
            <a:r>
              <a:rPr lang="ru-RU" sz="1700" b="1" dirty="0" smtClean="0">
                <a:solidFill>
                  <a:srgbClr val="423D67"/>
                </a:solidFill>
              </a:rPr>
              <a:t>сентября</a:t>
            </a:r>
            <a:r>
              <a:rPr lang="ru-RU" sz="1700" dirty="0" smtClean="0">
                <a:solidFill>
                  <a:srgbClr val="423D67"/>
                </a:solidFill>
              </a:rPr>
              <a:t> </a:t>
            </a:r>
            <a:r>
              <a:rPr lang="ru-RU" sz="1700" b="1" dirty="0" smtClean="0">
                <a:solidFill>
                  <a:srgbClr val="423D67"/>
                </a:solidFill>
              </a:rPr>
              <a:t>2023 года</a:t>
            </a:r>
          </a:p>
          <a:p>
            <a:pPr>
              <a:lnSpc>
                <a:spcPct val="90000"/>
              </a:lnSpc>
            </a:pPr>
            <a:r>
              <a:rPr lang="ru-RU" sz="1700" dirty="0" smtClean="0">
                <a:solidFill>
                  <a:srgbClr val="423D67"/>
                </a:solidFill>
              </a:rPr>
              <a:t>   </a:t>
            </a:r>
            <a:r>
              <a:rPr lang="ru-RU" sz="1700" b="1" dirty="0" smtClean="0">
                <a:solidFill>
                  <a:srgbClr val="423D67"/>
                </a:solidFill>
              </a:rPr>
              <a:t>1 раз в 3 года</a:t>
            </a:r>
            <a:endParaRPr lang="ru-RU" sz="1700" b="1" dirty="0">
              <a:solidFill>
                <a:srgbClr val="423D6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6807045" y="4538815"/>
            <a:ext cx="4914543" cy="19482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b="1" dirty="0" smtClean="0"/>
              <a:t>Использование результатов: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/>
              <a:t>в</a:t>
            </a:r>
            <a:r>
              <a:rPr lang="ru-RU" sz="1600" dirty="0" smtClean="0"/>
              <a:t>ыявление проблемных зон;</a:t>
            </a:r>
            <a:endParaRPr lang="ru-RU" sz="1600" dirty="0"/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 smtClean="0"/>
              <a:t>формирование индикаторов риска;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/>
              <a:t>к</a:t>
            </a:r>
            <a:r>
              <a:rPr lang="ru-RU" sz="1600" dirty="0" smtClean="0"/>
              <a:t>орректировка программ развития;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600" dirty="0"/>
              <a:t>п</a:t>
            </a:r>
            <a:r>
              <a:rPr lang="ru-RU" sz="1600" dirty="0" smtClean="0"/>
              <a:t>ланирование мероприятий по повышению качества образования</a:t>
            </a:r>
          </a:p>
          <a:p>
            <a:pPr marL="299952" indent="-299952">
              <a:buFont typeface="Wingdings" panose="05000000000000000000" pitchFamily="2" charset="2"/>
              <a:buChar char="ü"/>
            </a:pPr>
            <a:endParaRPr lang="ru-RU" sz="1600" dirty="0"/>
          </a:p>
          <a:p>
            <a:pPr algn="ctr">
              <a:lnSpc>
                <a:spcPct val="90000"/>
              </a:lnSpc>
            </a:pPr>
            <a:endParaRPr lang="ru-RU" sz="1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30" y="1129577"/>
            <a:ext cx="4885448" cy="60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146729" y="399954"/>
            <a:ext cx="10714722" cy="54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3" tIns="47987" rIns="95973" bIns="47987" rtlCol="0" anchor="t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423D67"/>
                </a:solidFill>
              </a:rPr>
              <a:t>ПРОЦЕДУРА И СРОКИ ПРОВЕДЕНИЯ</a:t>
            </a:r>
            <a:endParaRPr lang="ru-RU" sz="2900" b="1" dirty="0">
              <a:solidFill>
                <a:srgbClr val="423D6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14945" y="3106373"/>
            <a:ext cx="10542111" cy="1052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Ввод данных ОО через ИС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Рособрнадзора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– с 02 по 22 октября 2023</a:t>
            </a:r>
          </a:p>
          <a:p>
            <a:pPr algn="just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 smtClean="0"/>
              <a:t>Образовательные организации, региональный координатор </a:t>
            </a:r>
            <a:endParaRPr lang="ru-RU" sz="2000" b="1" dirty="0"/>
          </a:p>
          <a:p>
            <a:pPr algn="just">
              <a:lnSpc>
                <a:spcPct val="90000"/>
              </a:lnSpc>
            </a:pPr>
            <a:endParaRPr lang="ru-RU" sz="2400" b="1" dirty="0" smtClean="0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951826" y="3228898"/>
            <a:ext cx="604287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23" name="Прямоугольник 22"/>
          <p:cNvSpPr/>
          <p:nvPr/>
        </p:nvSpPr>
        <p:spPr>
          <a:xfrm>
            <a:off x="1616392" y="4489315"/>
            <a:ext cx="105421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/>
              <a:t>Обработка данных – до 25.01.2024</a:t>
            </a:r>
            <a:endParaRPr lang="ru-RU" sz="2000" dirty="0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1012460" y="4518382"/>
            <a:ext cx="604287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34" name="Прямоугольник 33"/>
          <p:cNvSpPr/>
          <p:nvPr/>
        </p:nvSpPr>
        <p:spPr>
          <a:xfrm>
            <a:off x="1616392" y="5563467"/>
            <a:ext cx="10355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/>
              <a:t>Подготовка итогового отчета – до 15.03.2024</a:t>
            </a:r>
            <a:endParaRPr lang="ru-RU" sz="2000" dirty="0">
              <a:solidFill>
                <a:srgbClr val="423D67"/>
              </a:solidFill>
            </a:endParaRPr>
          </a:p>
          <a:p>
            <a:endParaRPr lang="ru-RU" sz="2000" b="1" dirty="0" smtClean="0"/>
          </a:p>
          <a:p>
            <a:r>
              <a:rPr lang="ru-RU" sz="2000" b="1" dirty="0" smtClean="0"/>
              <a:t>Подготовка </a:t>
            </a:r>
            <a:r>
              <a:rPr lang="ru-RU" sz="2000" b="1" dirty="0"/>
              <a:t>рекомендаций – до 01.05.2024</a:t>
            </a:r>
            <a:endParaRPr lang="ru-RU" sz="2000" dirty="0">
              <a:effectLst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1005056" y="5852214"/>
            <a:ext cx="604287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146728" y="2856689"/>
            <a:ext cx="1101177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184780" y="3981046"/>
            <a:ext cx="10973724" cy="2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07362" y="5177452"/>
            <a:ext cx="10951142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207362" y="6647614"/>
            <a:ext cx="10951142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616393" y="2261702"/>
            <a:ext cx="616753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/>
              <a:t>Сбор данных 01.09 – </a:t>
            </a:r>
            <a:r>
              <a:rPr lang="ru-RU" sz="2000" b="1" dirty="0" smtClean="0"/>
              <a:t>01.12.2023</a:t>
            </a:r>
          </a:p>
          <a:p>
            <a:endParaRPr lang="ru-RU" sz="1000" dirty="0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951827" y="2291839"/>
            <a:ext cx="604287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40" name="Прямоугольник 39"/>
          <p:cNvSpPr/>
          <p:nvPr/>
        </p:nvSpPr>
        <p:spPr>
          <a:xfrm>
            <a:off x="1146728" y="1460637"/>
            <a:ext cx="11011776" cy="566100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5578" rIns="0" bIns="75578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РОСОБРНАДЗОР СОВМЕСТНО С ОИВ, ОСУЩЕСТВЛЯЮЩИМИ ПЕРЕДАННЫЕ ПОЛНОМОЧИЯ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146729" y="399954"/>
            <a:ext cx="10714722" cy="54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3" tIns="47987" rIns="95973" bIns="47987" rtlCol="0" anchor="t">
            <a:spAutoFit/>
          </a:bodyPr>
          <a:lstStyle/>
          <a:p>
            <a:pPr algn="ctr"/>
            <a:r>
              <a:rPr lang="ru-RU" sz="2900" b="1" dirty="0">
                <a:solidFill>
                  <a:srgbClr val="423D67"/>
                </a:solidFill>
              </a:rPr>
              <a:t>АККРЕДИТАЦИОННЫЙ МОНИТОРИНГ (</a:t>
            </a:r>
            <a:r>
              <a:rPr lang="ru-RU" sz="2900" b="1" dirty="0" smtClean="0">
                <a:solidFill>
                  <a:srgbClr val="423D67"/>
                </a:solidFill>
              </a:rPr>
              <a:t>ШКОЛА) </a:t>
            </a:r>
            <a:endParaRPr lang="ru-RU" sz="2900" b="1" dirty="0">
              <a:solidFill>
                <a:srgbClr val="423D6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6078" y="1705053"/>
            <a:ext cx="4218166" cy="1174139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/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Н</a:t>
            </a:r>
            <a:r>
              <a:rPr lang="ru-RU" sz="1400" dirty="0" smtClean="0">
                <a:solidFill>
                  <a:srgbClr val="423D67"/>
                </a:solidFill>
              </a:rPr>
              <a:t>аличие ЭОС;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У</a:t>
            </a:r>
            <a:r>
              <a:rPr lang="ru-RU" sz="1400" dirty="0" smtClean="0">
                <a:solidFill>
                  <a:srgbClr val="423D67"/>
                </a:solidFill>
              </a:rPr>
              <a:t>частие </a:t>
            </a:r>
            <a:r>
              <a:rPr lang="ru-RU" sz="1400" dirty="0">
                <a:solidFill>
                  <a:srgbClr val="423D67"/>
                </a:solidFill>
              </a:rPr>
              <a:t>в </a:t>
            </a:r>
            <a:r>
              <a:rPr lang="ru-RU" sz="1400" dirty="0" smtClean="0">
                <a:solidFill>
                  <a:srgbClr val="423D67"/>
                </a:solidFill>
              </a:rPr>
              <a:t>ВПР;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Р</a:t>
            </a:r>
            <a:r>
              <a:rPr lang="ru-RU" sz="1400" dirty="0" smtClean="0">
                <a:solidFill>
                  <a:srgbClr val="423D67"/>
                </a:solidFill>
              </a:rPr>
              <a:t>езультаты ГИА (основное общее, среднее общее образование).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423D6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6983" y="1195735"/>
            <a:ext cx="5586114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b="1" dirty="0">
                <a:solidFill>
                  <a:srgbClr val="423D67"/>
                </a:solidFill>
              </a:rPr>
              <a:t>Предзагрузка данных по </a:t>
            </a:r>
            <a:r>
              <a:rPr lang="ru-RU" sz="1700" b="1" dirty="0" smtClean="0">
                <a:solidFill>
                  <a:srgbClr val="423D67"/>
                </a:solidFill>
              </a:rPr>
              <a:t>показателям:</a:t>
            </a:r>
            <a:endParaRPr lang="ru-RU" sz="1700" b="1" dirty="0">
              <a:solidFill>
                <a:srgbClr val="423D6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2637" y="5923558"/>
            <a:ext cx="113180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Редактирование только через поле «Комментарий»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5195" y="1185005"/>
            <a:ext cx="5586114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b="1" dirty="0" smtClean="0">
                <a:solidFill>
                  <a:srgbClr val="423D67"/>
                </a:solidFill>
              </a:rPr>
              <a:t>Данные, заполняемые ОО:</a:t>
            </a:r>
            <a:endParaRPr lang="ru-RU" sz="1700" b="1" dirty="0">
              <a:solidFill>
                <a:srgbClr val="423D6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36" y="1588407"/>
            <a:ext cx="6840833" cy="958696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/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Доля </a:t>
            </a:r>
            <a:r>
              <a:rPr lang="ru-RU" sz="1400" dirty="0" err="1" smtClean="0">
                <a:solidFill>
                  <a:srgbClr val="423D67"/>
                </a:solidFill>
              </a:rPr>
              <a:t>педработников</a:t>
            </a:r>
            <a:r>
              <a:rPr lang="ru-RU" sz="1400" dirty="0">
                <a:solidFill>
                  <a:srgbClr val="423D67"/>
                </a:solidFill>
              </a:rPr>
              <a:t>, имеющих первую или высшую квалификационные </a:t>
            </a:r>
            <a:r>
              <a:rPr lang="ru-RU" sz="1400" dirty="0" smtClean="0">
                <a:solidFill>
                  <a:srgbClr val="423D67"/>
                </a:solidFill>
              </a:rPr>
              <a:t>категории (ученое </a:t>
            </a:r>
            <a:r>
              <a:rPr lang="ru-RU" sz="1400" dirty="0">
                <a:solidFill>
                  <a:srgbClr val="423D67"/>
                </a:solidFill>
              </a:rPr>
              <a:t>звание, </a:t>
            </a:r>
            <a:r>
              <a:rPr lang="ru-RU" sz="1400" dirty="0" smtClean="0">
                <a:solidFill>
                  <a:srgbClr val="423D67"/>
                </a:solidFill>
              </a:rPr>
              <a:t>ученая </a:t>
            </a:r>
            <a:r>
              <a:rPr lang="ru-RU" sz="1400" dirty="0">
                <a:solidFill>
                  <a:srgbClr val="423D67"/>
                </a:solidFill>
              </a:rPr>
              <a:t>степень</a:t>
            </a:r>
            <a:r>
              <a:rPr lang="ru-RU" sz="1400" dirty="0" smtClean="0">
                <a:solidFill>
                  <a:srgbClr val="423D67"/>
                </a:solidFill>
              </a:rPr>
              <a:t>);</a:t>
            </a:r>
            <a:endParaRPr lang="ru-RU" sz="1400" dirty="0">
              <a:solidFill>
                <a:srgbClr val="423D67"/>
              </a:solidFill>
            </a:endParaRPr>
          </a:p>
          <a:p>
            <a:pPr marL="299952" indent="-299952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423D67"/>
                </a:solidFill>
              </a:rPr>
              <a:t>Доля </a:t>
            </a:r>
            <a:r>
              <a:rPr lang="ru-RU" sz="1400" dirty="0" err="1" smtClean="0">
                <a:solidFill>
                  <a:srgbClr val="423D67"/>
                </a:solidFill>
              </a:rPr>
              <a:t>педработников</a:t>
            </a:r>
            <a:r>
              <a:rPr lang="ru-RU" sz="1400" dirty="0">
                <a:solidFill>
                  <a:srgbClr val="423D67"/>
                </a:solidFill>
              </a:rPr>
              <a:t>, прошедших повышение квалификации по профилю </a:t>
            </a:r>
            <a:r>
              <a:rPr lang="ru-RU" sz="1400" dirty="0" smtClean="0">
                <a:solidFill>
                  <a:srgbClr val="423D67"/>
                </a:solidFill>
              </a:rPr>
              <a:t>педагогической деятельности </a:t>
            </a:r>
            <a:r>
              <a:rPr lang="ru-RU" sz="1400" dirty="0">
                <a:solidFill>
                  <a:srgbClr val="423D67"/>
                </a:solidFill>
              </a:rPr>
              <a:t>за последние 3 </a:t>
            </a:r>
            <a:r>
              <a:rPr lang="ru-RU" sz="1400" dirty="0" smtClean="0">
                <a:solidFill>
                  <a:srgbClr val="423D67"/>
                </a:solidFill>
              </a:rPr>
              <a:t>года</a:t>
            </a:r>
            <a:endParaRPr lang="ru-RU" sz="1400" dirty="0">
              <a:solidFill>
                <a:srgbClr val="423D6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830" y="4267958"/>
            <a:ext cx="104876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/>
              <a:t>Через Информационную систему «Государственная аккредитация»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7830" y="3342758"/>
            <a:ext cx="107395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Частично автоматизированный сбор данных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1867" y="5040405"/>
            <a:ext cx="107395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/>
              <a:t>Показатели </a:t>
            </a:r>
            <a:r>
              <a:rPr lang="ru-RU" sz="2000" b="1" dirty="0" smtClean="0"/>
              <a:t>АП1</a:t>
            </a:r>
            <a:r>
              <a:rPr lang="ru-RU" sz="2000" dirty="0" smtClean="0"/>
              <a:t>, </a:t>
            </a:r>
            <a:r>
              <a:rPr lang="ru-RU" sz="2000" b="1" dirty="0" smtClean="0"/>
              <a:t>АП2</a:t>
            </a:r>
            <a:r>
              <a:rPr lang="ru-RU" sz="2000" dirty="0" smtClean="0"/>
              <a:t>, </a:t>
            </a:r>
            <a:r>
              <a:rPr lang="ru-RU" sz="2000" b="1" dirty="0" smtClean="0"/>
              <a:t>АП5, АП6 </a:t>
            </a:r>
            <a:r>
              <a:rPr lang="ru-RU" sz="2000" dirty="0" smtClean="0"/>
              <a:t>будут </a:t>
            </a:r>
            <a:r>
              <a:rPr lang="ru-RU" sz="2000" b="1" dirty="0" err="1" smtClean="0"/>
              <a:t>предзагружены</a:t>
            </a:r>
            <a:endParaRPr lang="ru-RU" sz="2000" b="1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283772" y="3335262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298765" y="4375246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1298765" y="5253310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1298765" y="5879600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98202" y="3864394"/>
            <a:ext cx="1101177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8202" y="4809896"/>
            <a:ext cx="1101177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67918" y="5657646"/>
            <a:ext cx="1101177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1709" y="1588407"/>
            <a:ext cx="1101177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>
            <a:extLst>
              <a:ext uri="{FF2B5EF4-FFF2-40B4-BE49-F238E27FC236}">
                <a16:creationId xmlns="" xmlns:a16="http://schemas.microsoft.com/office/drawing/2014/main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73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algn="ctr" defTabSz="914349"/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</a:t>
            </a:r>
          </a:p>
          <a:p>
            <a:pPr algn="ctr" defTabSz="914349"/>
            <a:r>
              <a:rPr lang="ru-RU" sz="20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подписывается руководителем организации и загружается в систему</a:t>
            </a:r>
            <a:endParaRPr lang="ru-RU" sz="2000" b="1" kern="0" dirty="0">
              <a:solidFill>
                <a:srgbClr val="433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5317"/>
          <a:stretch/>
        </p:blipFill>
        <p:spPr>
          <a:xfrm>
            <a:off x="2399501" y="1117884"/>
            <a:ext cx="6731973" cy="58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>
            <a:extLst>
              <a:ext uri="{FF2B5EF4-FFF2-40B4-BE49-F238E27FC236}">
                <a16:creationId xmlns="" xmlns:a16="http://schemas.microsoft.com/office/drawing/2014/main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43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defTabSz="914349"/>
            <a:r>
              <a:rPr lang="ru-RU" sz="22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ПРОВЕДЕНИЯ АККРЕДИТАЦИОННОГО МОНИТОРИНГА</a:t>
            </a:r>
            <a:endParaRPr lang="ru-RU" sz="2200" b="1" kern="0" dirty="0">
              <a:solidFill>
                <a:srgbClr val="433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746128" y="3220526"/>
            <a:ext cx="914400" cy="516507"/>
          </a:xfrm>
          <a:prstGeom prst="leftRightArrow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99795" y="967823"/>
            <a:ext cx="4590661" cy="5021912"/>
            <a:chOff x="95250" y="2371724"/>
            <a:chExt cx="3543300" cy="4256782"/>
          </a:xfrm>
          <a:solidFill>
            <a:srgbClr val="CDCDEB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3" name="Прямая соединительная линия 32"/>
            <p:cNvSpPr/>
            <p:nvPr/>
          </p:nvSpPr>
          <p:spPr>
            <a:xfrm>
              <a:off x="95250" y="2371724"/>
              <a:ext cx="354330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95250" y="2371724"/>
              <a:ext cx="708660" cy="4256782"/>
            </a:xfrm>
            <a:custGeom>
              <a:avLst/>
              <a:gdLst>
                <a:gd name="connsiteX0" fmla="*/ 0 w 708660"/>
                <a:gd name="connsiteY0" fmla="*/ 0 h 4324350"/>
                <a:gd name="connsiteX1" fmla="*/ 708660 w 708660"/>
                <a:gd name="connsiteY1" fmla="*/ 0 h 4324350"/>
                <a:gd name="connsiteX2" fmla="*/ 708660 w 708660"/>
                <a:gd name="connsiteY2" fmla="*/ 4324350 h 4324350"/>
                <a:gd name="connsiteX3" fmla="*/ 0 w 708660"/>
                <a:gd name="connsiteY3" fmla="*/ 4324350 h 4324350"/>
                <a:gd name="connsiteX4" fmla="*/ 0 w 708660"/>
                <a:gd name="connsiteY4" fmla="*/ 0 h 432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60" h="4324350">
                  <a:moveTo>
                    <a:pt x="0" y="0"/>
                  </a:moveTo>
                  <a:lnTo>
                    <a:pt x="708660" y="0"/>
                  </a:lnTo>
                  <a:lnTo>
                    <a:pt x="708660" y="4324350"/>
                  </a:lnTo>
                  <a:lnTo>
                    <a:pt x="0" y="4324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423D67"/>
                  </a:solidFill>
                </a:rPr>
                <a:t>Региональный координатор </a:t>
              </a:r>
              <a:br>
                <a:rPr lang="ru-RU" sz="2000" kern="1200" dirty="0" smtClean="0">
                  <a:solidFill>
                    <a:srgbClr val="423D67"/>
                  </a:solidFill>
                </a:rPr>
              </a:br>
              <a:endParaRPr lang="ru-RU" sz="2000" kern="1200" dirty="0">
                <a:solidFill>
                  <a:srgbClr val="423D67"/>
                </a:solidFill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857059" y="2439291"/>
              <a:ext cx="2781490" cy="1351359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Консультирование сотрудников ОО</a:t>
              </a:r>
              <a:br>
                <a:rPr lang="ru-RU" kern="1200" dirty="0" smtClean="0">
                  <a:solidFill>
                    <a:srgbClr val="423D67"/>
                  </a:solidFill>
                </a:rPr>
              </a:br>
              <a:r>
                <a:rPr lang="ru-RU" kern="1200" dirty="0" smtClean="0">
                  <a:solidFill>
                    <a:srgbClr val="423D67"/>
                  </a:solidFill>
                </a:rPr>
                <a:t>по вопросам мониторинга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36" name="Прямая соединительная линия 35"/>
            <p:cNvSpPr/>
            <p:nvPr/>
          </p:nvSpPr>
          <p:spPr>
            <a:xfrm>
              <a:off x="803910" y="3790651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857059" y="3504597"/>
              <a:ext cx="2781490" cy="1161456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Техническая поддержка сотрудников ОО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38" name="Прямая соединительная линия 37"/>
            <p:cNvSpPr/>
            <p:nvPr/>
          </p:nvSpPr>
          <p:spPr>
            <a:xfrm>
              <a:off x="803910" y="5209578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857060" y="4714558"/>
              <a:ext cx="2781490" cy="770913"/>
            </a:xfrm>
            <a:custGeom>
              <a:avLst/>
              <a:gdLst>
                <a:gd name="connsiteX0" fmla="*/ 0 w 2781490"/>
                <a:gd name="connsiteY0" fmla="*/ 0 h 1351359"/>
                <a:gd name="connsiteX1" fmla="*/ 2781490 w 2781490"/>
                <a:gd name="connsiteY1" fmla="*/ 0 h 1351359"/>
                <a:gd name="connsiteX2" fmla="*/ 2781490 w 2781490"/>
                <a:gd name="connsiteY2" fmla="*/ 1351359 h 1351359"/>
                <a:gd name="connsiteX3" fmla="*/ 0 w 2781490"/>
                <a:gd name="connsiteY3" fmla="*/ 1351359 h 1351359"/>
                <a:gd name="connsiteX4" fmla="*/ 0 w 2781490"/>
                <a:gd name="connsiteY4" fmla="*/ 0 h 135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490" h="1351359">
                  <a:moveTo>
                    <a:pt x="0" y="0"/>
                  </a:moveTo>
                  <a:lnTo>
                    <a:pt x="2781490" y="0"/>
                  </a:lnTo>
                  <a:lnTo>
                    <a:pt x="2781490" y="1351359"/>
                  </a:lnTo>
                  <a:lnTo>
                    <a:pt x="0" y="13513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54BFFA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423D67"/>
                  </a:solidFill>
                </a:rPr>
                <a:t>Контроль за внесением данных (полнота, своевременность)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 smtClean="0">
                <a:solidFill>
                  <a:srgbClr val="423D67"/>
                </a:solidFill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solidFill>
                    <a:srgbClr val="423D67"/>
                  </a:solidFill>
                </a:rPr>
                <a:t>Романцова Елена Евгеньевна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rgbClr val="423D67"/>
                  </a:solidFill>
                </a:rPr>
                <a:t>8(4862) 43-00-82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rgbClr val="423D67"/>
                  </a:solidFill>
                </a:rPr>
                <a:t>romancovaee@adm.</a:t>
              </a:r>
              <a:r>
                <a:rPr lang="en-US" dirty="0" smtClean="0">
                  <a:solidFill>
                    <a:srgbClr val="423D67"/>
                  </a:solidFill>
                </a:rPr>
                <a:t>orel</a:t>
              </a:r>
              <a:r>
                <a:rPr lang="en-US" kern="1200" dirty="0" smtClean="0">
                  <a:solidFill>
                    <a:srgbClr val="423D67"/>
                  </a:solidFill>
                </a:rPr>
                <a:t>.ru</a:t>
              </a:r>
              <a:endParaRPr lang="ru-RU" kern="1200" dirty="0">
                <a:solidFill>
                  <a:srgbClr val="423D67"/>
                </a:solidFill>
              </a:endParaRPr>
            </a:p>
          </p:txBody>
        </p:sp>
        <p:sp>
          <p:nvSpPr>
            <p:cNvPr id="40" name="Прямая соединительная линия 39"/>
            <p:cNvSpPr/>
            <p:nvPr/>
          </p:nvSpPr>
          <p:spPr>
            <a:xfrm>
              <a:off x="803910" y="6628506"/>
              <a:ext cx="2834640" cy="0"/>
            </a:xfrm>
            <a:prstGeom prst="line">
              <a:avLst/>
            </a:prstGeom>
            <a:grpFill/>
            <a:ln>
              <a:solidFill>
                <a:srgbClr val="54BFFA"/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Полилиния 40"/>
          <p:cNvSpPr/>
          <p:nvPr/>
        </p:nvSpPr>
        <p:spPr>
          <a:xfrm>
            <a:off x="7585788" y="2480334"/>
            <a:ext cx="3955243" cy="1996889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rgbClr val="CDCDEB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 smtClean="0">
              <a:solidFill>
                <a:srgbClr val="423D67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423D67"/>
                </a:solidFill>
              </a:rPr>
              <a:t>Образовательная организация</a:t>
            </a:r>
            <a:endParaRPr lang="en-US" sz="2000" b="1" kern="1200" dirty="0" smtClean="0">
              <a:solidFill>
                <a:srgbClr val="423D67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rgbClr val="423D67"/>
                </a:solidFill>
              </a:rPr>
              <a:t>- руководитель ОО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423D67"/>
                </a:solidFill>
              </a:rPr>
              <a:t>-ответственные сотрудники</a:t>
            </a:r>
            <a:endParaRPr lang="ru-RU" kern="1200" dirty="0">
              <a:solidFill>
                <a:srgbClr val="42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962196" y="6129701"/>
            <a:ext cx="869977" cy="87000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700"/>
          </a:p>
        </p:txBody>
      </p:sp>
      <p:sp>
        <p:nvSpPr>
          <p:cNvPr id="6" name="Прямоугольник 5"/>
          <p:cNvSpPr/>
          <p:nvPr/>
        </p:nvSpPr>
        <p:spPr>
          <a:xfrm>
            <a:off x="972818" y="4159624"/>
            <a:ext cx="869977" cy="87000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700"/>
          </a:p>
        </p:txBody>
      </p:sp>
      <p:sp>
        <p:nvSpPr>
          <p:cNvPr id="5" name="Прямоугольник 4"/>
          <p:cNvSpPr/>
          <p:nvPr/>
        </p:nvSpPr>
        <p:spPr>
          <a:xfrm>
            <a:off x="972818" y="3173310"/>
            <a:ext cx="869977" cy="87000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700"/>
          </a:p>
        </p:txBody>
      </p:sp>
      <p:sp>
        <p:nvSpPr>
          <p:cNvPr id="3" name="Прямоугольник 2"/>
          <p:cNvSpPr/>
          <p:nvPr/>
        </p:nvSpPr>
        <p:spPr>
          <a:xfrm>
            <a:off x="965143" y="2157958"/>
            <a:ext cx="869977" cy="87000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7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166" y="3365124"/>
            <a:ext cx="420036" cy="48637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961741" y="5140713"/>
            <a:ext cx="869977" cy="87000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700"/>
          </a:p>
        </p:txBody>
      </p:sp>
      <p:sp>
        <p:nvSpPr>
          <p:cNvPr id="10" name="Прямоугольник 9"/>
          <p:cNvSpPr/>
          <p:nvPr/>
        </p:nvSpPr>
        <p:spPr>
          <a:xfrm>
            <a:off x="972818" y="401215"/>
            <a:ext cx="11185686" cy="871759"/>
          </a:xfrm>
          <a:prstGeom prst="rect">
            <a:avLst/>
          </a:prstGeom>
          <a:solidFill>
            <a:srgbClr val="42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5578" rIns="0" bIns="75578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308136" y="5638376"/>
            <a:ext cx="8701791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9952" indent="-29995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/>
              <a:t>К</a:t>
            </a:r>
            <a:r>
              <a:rPr lang="ru-RU" sz="1700" dirty="0" smtClean="0"/>
              <a:t>онтроль </a:t>
            </a:r>
            <a:r>
              <a:rPr lang="ru-RU" sz="1700" dirty="0"/>
              <a:t>за внесением данных ОО в ИС </a:t>
            </a:r>
            <a:r>
              <a:rPr lang="ru-RU" sz="1700" dirty="0" smtClean="0"/>
              <a:t>ГА – </a:t>
            </a:r>
            <a:r>
              <a:rPr lang="ru-RU" sz="1700" i="1" dirty="0" smtClean="0"/>
              <a:t>региональный </a:t>
            </a:r>
            <a:r>
              <a:rPr lang="ru-RU" sz="1700" i="1" dirty="0"/>
              <a:t>координатор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308135" y="4324083"/>
            <a:ext cx="9680665" cy="706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9952" indent="-29995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/>
              <a:t>О</a:t>
            </a:r>
            <a:r>
              <a:rPr lang="ru-RU" sz="1700" dirty="0" smtClean="0"/>
              <a:t>беспечение информационной и технической поддержки образовательных организаций </a:t>
            </a:r>
            <a:r>
              <a:rPr lang="ru-RU" sz="1700" dirty="0"/>
              <a:t>– </a:t>
            </a:r>
            <a:r>
              <a:rPr lang="ru-RU" sz="1700" i="1" dirty="0" smtClean="0"/>
              <a:t>региональный координатор</a:t>
            </a:r>
            <a:r>
              <a:rPr lang="ru-RU" sz="1700" dirty="0">
                <a:solidFill>
                  <a:srgbClr val="423D67"/>
                </a:solidFill>
              </a:rPr>
              <a:t/>
            </a:r>
            <a:br>
              <a:rPr lang="ru-RU" sz="1700" dirty="0">
                <a:solidFill>
                  <a:srgbClr val="423D67"/>
                </a:solidFill>
              </a:rPr>
            </a:br>
            <a:endParaRPr lang="ru-RU" sz="1700" dirty="0">
              <a:solidFill>
                <a:srgbClr val="423D67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08136" y="2305603"/>
            <a:ext cx="920653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9952" indent="-29995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/>
              <a:t>Ф</a:t>
            </a:r>
            <a:r>
              <a:rPr lang="ru-RU" sz="1700" dirty="0" smtClean="0"/>
              <a:t>ормирование </a:t>
            </a:r>
            <a:r>
              <a:rPr lang="ru-RU" sz="1700" dirty="0"/>
              <a:t>выгрузки аккредитованных ОП – </a:t>
            </a:r>
            <a:r>
              <a:rPr lang="ru-RU" sz="1700" i="1" dirty="0" err="1" smtClean="0"/>
              <a:t>Рособрнадзор</a:t>
            </a:r>
            <a:endParaRPr lang="ru-RU" sz="1700" i="1" dirty="0" smtClean="0"/>
          </a:p>
          <a:p>
            <a:pPr marL="299952" indent="-29995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700" i="1" dirty="0" smtClean="0"/>
          </a:p>
          <a:p>
            <a:pPr marL="299952" indent="-29995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700" i="1" dirty="0" smtClean="0"/>
          </a:p>
          <a:p>
            <a:pPr marL="299952" indent="-299952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700" i="1" dirty="0" smtClean="0"/>
          </a:p>
          <a:p>
            <a:pPr marL="299952" indent="-29995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 smtClean="0"/>
              <a:t>Назначение регионального координатора</a:t>
            </a:r>
            <a:r>
              <a:rPr lang="ru-RU" sz="1700" i="1" dirty="0" smtClean="0"/>
              <a:t> – ОИВ</a:t>
            </a:r>
            <a:endParaRPr lang="ru-RU" sz="1700" i="1" dirty="0" smtClean="0">
              <a:solidFill>
                <a:srgbClr val="423D67"/>
              </a:solidFill>
            </a:endParaRPr>
          </a:p>
          <a:p>
            <a:pPr marL="299952" indent="-299952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700" dirty="0" smtClean="0">
              <a:solidFill>
                <a:srgbClr val="423D67"/>
              </a:solidFill>
            </a:endParaRPr>
          </a:p>
          <a:p>
            <a:pPr>
              <a:lnSpc>
                <a:spcPct val="90000"/>
              </a:lnSpc>
            </a:pPr>
            <a:endParaRPr lang="ru-RU" sz="1700" b="1" i="1" dirty="0">
              <a:solidFill>
                <a:srgbClr val="FF0000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9039" y="6301786"/>
            <a:ext cx="515379" cy="49298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0618" y="2373052"/>
            <a:ext cx="377906" cy="510518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1077823" y="5426276"/>
            <a:ext cx="576596" cy="411627"/>
            <a:chOff x="5994400" y="5408613"/>
            <a:chExt cx="549275" cy="392112"/>
          </a:xfrm>
        </p:grpSpPr>
        <p:sp>
          <p:nvSpPr>
            <p:cNvPr id="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94400" y="5408613"/>
              <a:ext cx="549275" cy="39211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5"/>
            <p:cNvSpPr>
              <a:spLocks noChangeArrowheads="1"/>
            </p:cNvSpPr>
            <p:nvPr/>
          </p:nvSpPr>
          <p:spPr bwMode="auto">
            <a:xfrm>
              <a:off x="5994400" y="5761038"/>
              <a:ext cx="549275" cy="39687"/>
            </a:xfrm>
            <a:prstGeom prst="rect">
              <a:avLst/>
            </a:prstGeom>
            <a:solidFill>
              <a:srgbClr val="565087"/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6059488" y="5408613"/>
              <a:ext cx="419100" cy="280987"/>
            </a:xfrm>
            <a:prstGeom prst="rect">
              <a:avLst/>
            </a:prstGeom>
            <a:solidFill>
              <a:srgbClr val="565087"/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5994400" y="5689600"/>
              <a:ext cx="549275" cy="71437"/>
            </a:xfrm>
            <a:custGeom>
              <a:avLst/>
              <a:gdLst/>
              <a:ahLst/>
              <a:cxnLst/>
              <a:rect l="l" t="t" r="r" b="b"/>
              <a:pathLst>
                <a:path w="4755" h="605">
                  <a:moveTo>
                    <a:pt x="0" y="605"/>
                  </a:moveTo>
                  <a:lnTo>
                    <a:pt x="4755" y="605"/>
                  </a:lnTo>
                  <a:lnTo>
                    <a:pt x="4193" y="0"/>
                  </a:lnTo>
                  <a:lnTo>
                    <a:pt x="562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8A8AD0"/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6229350" y="5724525"/>
              <a:ext cx="79375" cy="20637"/>
            </a:xfrm>
            <a:custGeom>
              <a:avLst/>
              <a:gdLst/>
              <a:ahLst/>
              <a:cxnLst/>
              <a:rect l="l" t="t" r="r" b="b"/>
              <a:pathLst>
                <a:path w="695" h="184">
                  <a:moveTo>
                    <a:pt x="0" y="184"/>
                  </a:moveTo>
                  <a:lnTo>
                    <a:pt x="695" y="184"/>
                  </a:lnTo>
                  <a:lnTo>
                    <a:pt x="639" y="0"/>
                  </a:lnTo>
                  <a:lnTo>
                    <a:pt x="57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565087"/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6091238" y="5443538"/>
              <a:ext cx="355600" cy="21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8901469" y="4751681"/>
            <a:ext cx="1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8068" y="4324082"/>
            <a:ext cx="563006" cy="54108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308136" y="6293354"/>
            <a:ext cx="9850368" cy="706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9952" indent="-29995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/>
              <a:t>А</a:t>
            </a:r>
            <a:r>
              <a:rPr lang="ru-RU" sz="1700" dirty="0" smtClean="0"/>
              <a:t>нализ </a:t>
            </a:r>
            <a:r>
              <a:rPr lang="ru-RU" sz="1700" dirty="0"/>
              <a:t>данных/подготовка рекомендаций по повышению качества образования – </a:t>
            </a:r>
            <a:r>
              <a:rPr lang="ru-RU" sz="1700" i="1" dirty="0" err="1"/>
              <a:t>Рособрнадзор</a:t>
            </a:r>
            <a:r>
              <a:rPr lang="ru-RU" sz="1700" dirty="0">
                <a:solidFill>
                  <a:srgbClr val="423D67"/>
                </a:solidFill>
              </a:rPr>
              <a:t/>
            </a:r>
            <a:br>
              <a:rPr lang="ru-RU" sz="1700" dirty="0">
                <a:solidFill>
                  <a:srgbClr val="423D67"/>
                </a:solidFill>
              </a:rPr>
            </a:br>
            <a:endParaRPr lang="ru-RU" sz="1700" dirty="0">
              <a:solidFill>
                <a:srgbClr val="423D67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08136" y="5150662"/>
            <a:ext cx="8701791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9952" indent="-29995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/>
              <a:t>В</a:t>
            </a:r>
            <a:r>
              <a:rPr lang="ru-RU" sz="1700" dirty="0" smtClean="0"/>
              <a:t>несение данных в ИС ГА  - </a:t>
            </a:r>
            <a:r>
              <a:rPr lang="ru-RU" sz="1700" i="1" dirty="0" smtClean="0"/>
              <a:t>ОО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10862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146729" y="399954"/>
            <a:ext cx="10714722" cy="54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3" tIns="47987" rIns="95973" bIns="47987" rtlCol="0" anchor="t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423D67"/>
                </a:solidFill>
              </a:rPr>
              <a:t>Что необходимо сделать ОО?</a:t>
            </a:r>
            <a:endParaRPr lang="ru-RU" sz="2900" b="1" dirty="0">
              <a:solidFill>
                <a:srgbClr val="423D6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3627" y="3155641"/>
            <a:ext cx="10190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Изучить методику расчета </a:t>
            </a:r>
            <a:r>
              <a:rPr lang="ru-RU" sz="2000" b="1" dirty="0" err="1" smtClean="0"/>
              <a:t>аккредитационных</a:t>
            </a:r>
            <a:r>
              <a:rPr lang="ru-RU" sz="2000" b="1" dirty="0" smtClean="0"/>
              <a:t> показателей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4323" y="1337755"/>
            <a:ext cx="97509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Назначить ответственных за участие ОО в </a:t>
            </a:r>
            <a:r>
              <a:rPr lang="ru-RU" sz="2000" b="1" dirty="0" err="1" smtClean="0"/>
              <a:t>аккредитационном</a:t>
            </a:r>
            <a:r>
              <a:rPr lang="ru-RU" sz="2000" b="1" dirty="0" smtClean="0"/>
              <a:t> мониторинге, за актуализацию информации на сайте ОО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3626" y="3864827"/>
            <a:ext cx="104250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Проверить наличие информации и данных по показателям </a:t>
            </a:r>
            <a:r>
              <a:rPr lang="ru-RU" sz="2000" b="1" dirty="0" err="1" smtClean="0"/>
              <a:t>аккредитационного</a:t>
            </a:r>
            <a:r>
              <a:rPr lang="ru-RU" sz="2000" b="1" dirty="0" smtClean="0"/>
              <a:t> мониторинга (Чек-лист готовности)</a:t>
            </a:r>
            <a:endParaRPr lang="ru-RU" sz="2000" b="1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515382" y="1467082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515382" y="3186897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515382" y="4017351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63627" y="2931333"/>
            <a:ext cx="10277774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63627" y="3699553"/>
            <a:ext cx="10277774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49675" y="4652090"/>
            <a:ext cx="1039172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63627" y="2041313"/>
            <a:ext cx="10277774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98202" y="2248701"/>
            <a:ext cx="1073953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Обеспечить подготовку специалистов, которые будут вносить данные по показателям мониторинга</a:t>
            </a:r>
            <a:endParaRPr lang="ru-RU" sz="2000" b="1" dirty="0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515382" y="2292927"/>
            <a:ext cx="439382" cy="214486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5" tIns="47992" rIns="95985" bIns="47992" rtlCol="0" anchor="ctr"/>
          <a:lstStyle/>
          <a:p>
            <a:pPr algn="ctr"/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41575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>
            <a:extLst>
              <a:ext uri="{FF2B5EF4-FFF2-40B4-BE49-F238E27FC236}">
                <a16:creationId xmlns="" xmlns:a16="http://schemas.microsoft.com/office/drawing/2014/main" id="{8645DDCD-2227-43AC-84F1-6A3F79F6EBC1}"/>
              </a:ext>
            </a:extLst>
          </p:cNvPr>
          <p:cNvSpPr/>
          <p:nvPr/>
        </p:nvSpPr>
        <p:spPr>
          <a:xfrm>
            <a:off x="1299924" y="265453"/>
            <a:ext cx="10241108" cy="523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6" tIns="45714" rIns="91426" bIns="45714" rtlCol="0" anchor="t">
            <a:spAutoFit/>
          </a:bodyPr>
          <a:lstStyle/>
          <a:p>
            <a:pPr algn="ctr" defTabSz="914349"/>
            <a:r>
              <a:rPr lang="ru-RU" sz="2800" b="1" kern="0" dirty="0" smtClean="0">
                <a:solidFill>
                  <a:srgbClr val="43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 готовности </a:t>
            </a:r>
            <a:endParaRPr lang="ru-RU" sz="2800" b="1" kern="0" dirty="0">
              <a:solidFill>
                <a:srgbClr val="433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15894"/>
              </p:ext>
            </p:extLst>
          </p:nvPr>
        </p:nvGraphicFramePr>
        <p:xfrm>
          <a:off x="933062" y="1018071"/>
          <a:ext cx="11038113" cy="527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934"/>
                <a:gridCol w="4848808"/>
                <a:gridCol w="3679371"/>
              </a:tblGrid>
              <a:tr h="75296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Необходимая информация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</a:t>
                      </a:r>
                      <a:endParaRPr lang="ru-RU" dirty="0"/>
                    </a:p>
                  </a:txBody>
                  <a:tcPr/>
                </a:tc>
              </a:tr>
              <a:tr h="7529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АП1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Предзагрузка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2966">
                <a:tc>
                  <a:txBody>
                    <a:bodyPr/>
                    <a:lstStyle/>
                    <a:p>
                      <a:pPr marL="0" marR="0" lvl="0" indent="0" algn="ctr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АП2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Предзагрузка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966">
                <a:tc>
                  <a:txBody>
                    <a:bodyPr/>
                    <a:lstStyle/>
                    <a:p>
                      <a:pPr marL="0" marR="0" lvl="0" indent="0" algn="ctr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АП3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966">
                <a:tc>
                  <a:txBody>
                    <a:bodyPr/>
                    <a:lstStyle/>
                    <a:p>
                      <a:pPr marL="0" marR="0" lvl="0" indent="0" algn="ctr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АП4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966">
                <a:tc>
                  <a:txBody>
                    <a:bodyPr/>
                    <a:lstStyle/>
                    <a:p>
                      <a:pPr marL="0" marR="0" lvl="0" indent="0" algn="ctr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АП5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Предзагрузка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966">
                <a:tc>
                  <a:txBody>
                    <a:bodyPr/>
                    <a:lstStyle/>
                    <a:p>
                      <a:pPr marL="0" marR="0" lvl="0" indent="0" algn="ctr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АП6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Предзагрузка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8A8A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8A8A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15428</TotalTime>
  <Words>400</Words>
  <Application>Microsoft Office PowerPoint</Application>
  <PresentationFormat>Произвольный</PresentationFormat>
  <Paragraphs>93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Романцова Елена Евгеньевна</cp:lastModifiedBy>
  <cp:revision>1294</cp:revision>
  <cp:lastPrinted>2023-09-21T09:15:23Z</cp:lastPrinted>
  <dcterms:created xsi:type="dcterms:W3CDTF">2020-06-19T06:58:49Z</dcterms:created>
  <dcterms:modified xsi:type="dcterms:W3CDTF">2023-09-25T14:47:02Z</dcterms:modified>
</cp:coreProperties>
</file>