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6" r:id="rId2"/>
    <p:sldId id="438" r:id="rId3"/>
    <p:sldId id="436" r:id="rId4"/>
    <p:sldId id="439" r:id="rId5"/>
    <p:sldId id="268" r:id="rId6"/>
    <p:sldId id="387" r:id="rId7"/>
    <p:sldId id="400" r:id="rId8"/>
    <p:sldId id="433" r:id="rId9"/>
    <p:sldId id="440" r:id="rId10"/>
    <p:sldId id="435" r:id="rId11"/>
  </p:sldIdLst>
  <p:sldSz cx="9145588" cy="5145088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 SemiBold" panose="020B0604020202020204" charset="-52"/>
      <p:regular r:id="rId18"/>
      <p:bold r:id="rId19"/>
      <p:italic r:id="rId20"/>
      <p:boldItalic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Arial Unicode MS" panose="020B0604020202020204" pitchFamily="34" charset="-128"/>
      <p:regular r:id="rId24"/>
    </p:embeddedFont>
    <p:embeddedFont>
      <p:font typeface="宋体" panose="02010600030101010101" pitchFamily="2" charset="-122"/>
      <p:regular r:id="rId25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melia BT" panose="04040804050F02020703" pitchFamily="82" charset="0"/>
        <a:ea typeface="+mn-ea"/>
        <a:cs typeface="+mn-cs"/>
      </a:defRPr>
    </a:lvl1pPr>
    <a:lvl2pPr marL="36322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melia BT" panose="04040804050F02020703" pitchFamily="82" charset="0"/>
        <a:ea typeface="+mn-ea"/>
        <a:cs typeface="+mn-cs"/>
      </a:defRPr>
    </a:lvl2pPr>
    <a:lvl3pPr marL="725805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melia BT" panose="04040804050F02020703" pitchFamily="82" charset="0"/>
        <a:ea typeface="+mn-ea"/>
        <a:cs typeface="+mn-cs"/>
      </a:defRPr>
    </a:lvl3pPr>
    <a:lvl4pPr marL="1089025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melia BT" panose="04040804050F02020703" pitchFamily="82" charset="0"/>
        <a:ea typeface="+mn-ea"/>
        <a:cs typeface="+mn-cs"/>
      </a:defRPr>
    </a:lvl4pPr>
    <a:lvl5pPr marL="145161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melia BT" panose="04040804050F02020703" pitchFamily="82" charset="0"/>
        <a:ea typeface="+mn-ea"/>
        <a:cs typeface="+mn-cs"/>
      </a:defRPr>
    </a:lvl5pPr>
    <a:lvl6pPr marL="1814830" algn="l" defTabSz="725805" rtl="0" eaLnBrk="1" latinLnBrk="0" hangingPunct="1">
      <a:defRPr kern="1200">
        <a:solidFill>
          <a:schemeClr val="tx1"/>
        </a:solidFill>
        <a:latin typeface="Amelia BT" panose="04040804050F02020703" pitchFamily="82" charset="0"/>
        <a:ea typeface="+mn-ea"/>
        <a:cs typeface="+mn-cs"/>
      </a:defRPr>
    </a:lvl6pPr>
    <a:lvl7pPr marL="2177415" algn="l" defTabSz="725805" rtl="0" eaLnBrk="1" latinLnBrk="0" hangingPunct="1">
      <a:defRPr kern="1200">
        <a:solidFill>
          <a:schemeClr val="tx1"/>
        </a:solidFill>
        <a:latin typeface="Amelia BT" panose="04040804050F02020703" pitchFamily="82" charset="0"/>
        <a:ea typeface="+mn-ea"/>
        <a:cs typeface="+mn-cs"/>
      </a:defRPr>
    </a:lvl7pPr>
    <a:lvl8pPr marL="2540635" algn="l" defTabSz="725805" rtl="0" eaLnBrk="1" latinLnBrk="0" hangingPunct="1">
      <a:defRPr kern="1200">
        <a:solidFill>
          <a:schemeClr val="tx1"/>
        </a:solidFill>
        <a:latin typeface="Amelia BT" panose="04040804050F02020703" pitchFamily="82" charset="0"/>
        <a:ea typeface="+mn-ea"/>
        <a:cs typeface="+mn-cs"/>
      </a:defRPr>
    </a:lvl8pPr>
    <a:lvl9pPr marL="2903220" algn="l" defTabSz="725805" rtl="0" eaLnBrk="1" latinLnBrk="0" hangingPunct="1">
      <a:defRPr kern="1200">
        <a:solidFill>
          <a:schemeClr val="tx1"/>
        </a:solidFill>
        <a:latin typeface="Amelia BT" panose="04040804050F02020703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1" userDrawn="1">
          <p15:clr>
            <a:srgbClr val="A4A3A4"/>
          </p15:clr>
        </p15:guide>
        <p15:guide id="2" pos="2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6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21840A"/>
    <a:srgbClr val="2D9EBD"/>
    <a:srgbClr val="288FC2"/>
    <a:srgbClr val="1AADD0"/>
    <a:srgbClr val="4AC2DE"/>
    <a:srgbClr val="33B7AA"/>
    <a:srgbClr val="28BEB0"/>
    <a:srgbClr val="66FF99"/>
    <a:srgbClr val="1B7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29" autoAdjust="0"/>
    <p:restoredTop sz="58935" autoAdjust="0"/>
  </p:normalViewPr>
  <p:slideViewPr>
    <p:cSldViewPr>
      <p:cViewPr varScale="1">
        <p:scale>
          <a:sx n="88" d="100"/>
          <a:sy n="88" d="100"/>
        </p:scale>
        <p:origin x="1116" y="72"/>
      </p:cViewPr>
      <p:guideLst>
        <p:guide orient="horz" pos="1601"/>
        <p:guide pos="2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102"/>
      </p:cViewPr>
      <p:guideLst>
        <p:guide orient="horz" pos="2846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60A8"/>
                </a:solidFill>
              </a:rPr>
              <a:t>Соотношение частей в Программе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 частей в Программе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60A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4AC2D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060558216828766E-2"/>
                      <c:h val="8.5869047286929831E-2"/>
                    </c:manualLayout>
                  </c15:layout>
                </c:ext>
              </c:extLst>
            </c:dLbl>
            <c:dLbl>
              <c:idx val="1"/>
              <c:layout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63963776559007E-2"/>
                      <c:h val="6.3193639280234346E-2"/>
                    </c:manualLayout>
                  </c15:layout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Обязательная часть</c:v>
                </c:pt>
                <c:pt idx="1">
                  <c:v>Часть, формируемая участниками образовательных отношений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0.83069</cdr:x>
      <cdr:y>0.77504</cdr:y>
    </cdr:from>
    <cdr:to>
      <cdr:x>0.98066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64754" y="361652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05A876-8338-4152-BCD0-3F7DED0ED60D}" type="slidenum">
              <a:rPr lang="en-US" altLang="zh-CN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1DF050-111D-4C6F-BB0A-4346D970594C}" type="slidenum">
              <a:rPr lang="en-US" altLang="zh-CN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90176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6322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725805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89025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45161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81483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41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63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22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zh-CN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Здравствуйте, уважаемые коллеги! </a:t>
            </a:r>
          </a:p>
          <a:p>
            <a:r>
              <a:rPr lang="ru-RU" altLang="zh-CN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Мы с Вами начинаем изучать</a:t>
            </a:r>
            <a:r>
              <a:rPr lang="ru-RU" altLang="zh-CN" sz="14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 и</a:t>
            </a:r>
            <a:r>
              <a:rPr lang="ru-RU" altLang="zh-CN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 анализировать структуру, содержание</a:t>
            </a:r>
            <a:r>
              <a:rPr lang="ru-RU" altLang="zh-CN" sz="14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 и </a:t>
            </a:r>
            <a:r>
              <a:rPr lang="ru-RU" altLang="zh-CN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основные акценты </a:t>
            </a:r>
            <a:r>
              <a:rPr lang="ru-RU" altLang="zh-CN" sz="14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zh-CN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 Федеральной образовательной программы дошкольного образования</a:t>
            </a:r>
            <a:endParaRPr lang="zh-CN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1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ФОП ДО ,</a:t>
            </a:r>
            <a:r>
              <a:rPr lang="ru-RU" baseline="0" dirty="0" smtClean="0"/>
              <a:t> утвержденная приказом Министерства просвещения Российской Федерации  25 ноября 2022 года, </a:t>
            </a:r>
            <a:r>
              <a:rPr lang="ru-RU" dirty="0" smtClean="0"/>
              <a:t>разработана в соответствии с федеральным государственным образовательным стандартом дошкольного образования .</a:t>
            </a:r>
          </a:p>
          <a:p>
            <a:r>
              <a:rPr lang="ru-RU" dirty="0" smtClean="0"/>
              <a:t>Федеральная</a:t>
            </a:r>
            <a:r>
              <a:rPr lang="ru-RU" baseline="0" dirty="0" smtClean="0"/>
              <a:t> программа </a:t>
            </a:r>
            <a:r>
              <a:rPr lang="ru-RU" dirty="0" smtClean="0"/>
              <a:t>вводит единые требования к объему, содержанию и планируемым результатам деятельности детских садов.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DF050-111D-4C6F-BB0A-4346D970594C}" type="slidenum">
              <a:rPr lang="en-US" altLang="zh-CN" smtClean="0"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19457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Федеральная образовательная программа дошкольного образования необходима для создания единого образовательного пространства, постановки четких целей и задач перед воспитателями и руководителями дошкольного образования.</a:t>
            </a:r>
          </a:p>
          <a:p>
            <a:r>
              <a:rPr lang="ru-RU" dirty="0" smtClean="0"/>
              <a:t> Вам известно, что  все основные общеобразовательные программы подлежат приведению в соответствие с федеральными основными общеобразовательными программами не позднее 1 сентября 2023 года</a:t>
            </a:r>
          </a:p>
          <a:p>
            <a:r>
              <a:rPr lang="ru-RU" dirty="0" smtClean="0"/>
              <a:t> ДОО имеет право до конца этого учебного года работать по существующей в настоящее время основной образовательной программе. </a:t>
            </a:r>
          </a:p>
          <a:p>
            <a:r>
              <a:rPr lang="ru-RU" dirty="0" smtClean="0"/>
              <a:t>Последний возможный срок утверждения новой ООП – 31 августа 2023 года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DF050-111D-4C6F-BB0A-4346D970594C}" type="slidenum">
              <a:rPr lang="en-US" altLang="zh-CN" smtClean="0"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6560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   Таким образом, ФГОС ДО и ФОП ДО являются основой для самостоятельной разработки и утверждения дошкольной организацией образовательных программ дошкольного образования, обязательная часть которых должна соответствовать Федеральной программе и оформляется в виде ссылки на нее. </a:t>
            </a:r>
          </a:p>
          <a:p>
            <a:r>
              <a:rPr lang="ru-RU" dirty="0" smtClean="0"/>
              <a:t>Федеральная программа определяет объем обязательной части этих Программ, который в соответствии с ФГОС ДО составляет не менее 60% от общего объема программы. </a:t>
            </a:r>
          </a:p>
          <a:p>
            <a:r>
              <a:rPr lang="ru-RU" dirty="0" smtClean="0"/>
              <a:t>Часть, формируемая участниками образовательных отношений, составляет не более 40% и может быть ориентирована на специфику национальных, социокультурных и иных условий, в том числе региональных, в которых осуществляется образовательная деятельность; сложившиеся традиции ДОО; выбор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 и ДОО в целом. Содержание и планируемые результаты разрабатываемых в ДОО Программ должны быть не ниже соответствующих содержания и планируемых результатов Федеральной программы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DF050-111D-4C6F-BB0A-4346D970594C}" type="slidenum">
              <a:rPr lang="en-US" altLang="zh-CN" smtClean="0"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7750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D496044-CDA2-4C10-B827-FEDF0A1FDE4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677863"/>
            <a:ext cx="6121400" cy="3444875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Программа состоит из следующих разделов:</a:t>
            </a:r>
          </a:p>
          <a:p>
            <a:pPr lvl="0"/>
            <a:r>
              <a:rPr lang="ru-RU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целевого;</a:t>
            </a:r>
          </a:p>
          <a:p>
            <a:pPr lvl="0"/>
            <a:r>
              <a:rPr lang="ru-RU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содержательного;</a:t>
            </a:r>
          </a:p>
          <a:p>
            <a:pPr lvl="0"/>
            <a:r>
              <a:rPr lang="ru-RU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организационного.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01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zh-CN" dirty="0" smtClean="0">
                <a:latin typeface="Arial" panose="020B0604020202020204" pitchFamily="34" charset="0"/>
              </a:rPr>
              <a:t>Целевой раздел включает в себя пояснительную записку, планируемые результаты освоения ФОП ДО и описание подходов к педагогической диагностике достижений планируемых результатов.</a:t>
            </a:r>
          </a:p>
          <a:p>
            <a:r>
              <a:rPr lang="ru-RU" altLang="zh-CN" dirty="0" smtClean="0">
                <a:latin typeface="Arial" panose="020B0604020202020204" pitchFamily="34" charset="0"/>
              </a:rPr>
              <a:t>Целью ФОП ДО является разностороннее 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7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0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Содержательный раздел ФОП ДО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включает задачи и содержание образовательной деятельности по каждой из образовательных областей для всех возрастных групп обучающихся (социально-коммуникативное, познавательное, речевое, художественно-эстетическое, физическое развитие). 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В нем представлены описания вариативных форм, способов, методов и средств реализации Федеральной программы; особенностей образовательной деятельности разных видов и культурных практик и способов поддержки детской инициативы; взаимодействия педагогического коллектива с семьями обучающихся; направления и задачи коррекционно-развивающей работы (далее — KPP) с детьми дошкольного возраста с особыми образовательными потребностями (далее — ООП) различных целевых групп, в том числе детей с ограниченными возможностями здоровья (далее — OB3) и детей-инвалидов. 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В содержательный раздел ФОП ДО входит </a:t>
            </a:r>
            <a:r>
              <a:rPr lang="ru-RU" sz="10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федеральная рабочая программа воспитания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, которая раскрывает задания и направления воспитательной работы, предусматривает приобщение детей к российским традиционным духовным ценностям, включая культурные ценности своей этнической группы, правилам и нормам поведения в российском обществе.</a:t>
            </a: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72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0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Организационный раздел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ФОП ДО включает описание психолого-педагогических и кадровых условий реализации Федеральной программы; организации развивающей предметно-пространственной среды в ДОО; материально-техническое обеспечение Программы, обеспеченность методическими материалами и средствами обучения и воспитания.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Раздел включает примерные перечни художественной литературы, музыкальных произведений, произведений изобразительного искусства для использования в образовательной работе в разных возрастных группах, а также примерный перечень рекомендованных для семейное просмотра анимационных произведений.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В разделе также представлены:</a:t>
            </a:r>
          </a:p>
          <a:p>
            <a:pPr lvl="0"/>
            <a:r>
              <a:rPr lang="ru-RU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примерный режим и распорядок дня в дошкольных группах, </a:t>
            </a:r>
          </a:p>
          <a:p>
            <a:pPr lvl="0"/>
            <a:r>
              <a:rPr lang="ru-RU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федеральный календарный план воспитательной работы.</a:t>
            </a:r>
            <a:endParaRPr lang="ru-RU" sz="10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211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DF050-111D-4C6F-BB0A-4346D970594C}" type="slidenum">
              <a:rPr lang="en-US" altLang="zh-CN" smtClean="0"/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4316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\Desktop\shutterstock_129456278 [转换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9" t="9576" r="3609" b="9990"/>
          <a:stretch>
            <a:fillRect/>
          </a:stretch>
        </p:blipFill>
        <p:spPr bwMode="auto">
          <a:xfrm>
            <a:off x="0" y="0"/>
            <a:ext cx="9145588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8320663" y="3"/>
            <a:ext cx="427553" cy="538163"/>
            <a:chOff x="11096625" y="0"/>
            <a:chExt cx="457200" cy="538163"/>
          </a:xfrm>
          <a:solidFill>
            <a:srgbClr val="0070C0"/>
          </a:solidFill>
        </p:grpSpPr>
        <p:sp>
          <p:nvSpPr>
            <p:cNvPr id="5" name="Freeform 5"/>
            <p:cNvSpPr/>
            <p:nvPr userDrawn="1"/>
          </p:nvSpPr>
          <p:spPr bwMode="auto">
            <a:xfrm>
              <a:off x="11109325" y="0"/>
              <a:ext cx="444500" cy="538163"/>
            </a:xfrm>
            <a:custGeom>
              <a:avLst/>
              <a:gdLst>
                <a:gd name="T0" fmla="*/ 564 w 564"/>
                <a:gd name="T1" fmla="*/ 674 h 674"/>
                <a:gd name="T2" fmla="*/ 262 w 564"/>
                <a:gd name="T3" fmla="*/ 540 h 674"/>
                <a:gd name="T4" fmla="*/ 0 w 564"/>
                <a:gd name="T5" fmla="*/ 658 h 674"/>
                <a:gd name="T6" fmla="*/ 0 w 564"/>
                <a:gd name="T7" fmla="*/ 0 h 674"/>
                <a:gd name="T8" fmla="*/ 564 w 564"/>
                <a:gd name="T9" fmla="*/ 0 h 674"/>
                <a:gd name="T10" fmla="*/ 564 w 564"/>
                <a:gd name="T11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4" h="674">
                  <a:moveTo>
                    <a:pt x="564" y="674"/>
                  </a:moveTo>
                  <a:lnTo>
                    <a:pt x="262" y="540"/>
                  </a:lnTo>
                  <a:lnTo>
                    <a:pt x="0" y="658"/>
                  </a:lnTo>
                  <a:lnTo>
                    <a:pt x="0" y="0"/>
                  </a:lnTo>
                  <a:lnTo>
                    <a:pt x="564" y="0"/>
                  </a:lnTo>
                  <a:lnTo>
                    <a:pt x="564" y="67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 bwMode="auto">
            <a:xfrm>
              <a:off x="11096625" y="0"/>
              <a:ext cx="442913" cy="514350"/>
            </a:xfrm>
            <a:custGeom>
              <a:avLst/>
              <a:gdLst>
                <a:gd name="T0" fmla="*/ 564 w 564"/>
                <a:gd name="T1" fmla="*/ 644 h 644"/>
                <a:gd name="T2" fmla="*/ 279 w 564"/>
                <a:gd name="T3" fmla="*/ 522 h 644"/>
                <a:gd name="T4" fmla="*/ 0 w 564"/>
                <a:gd name="T5" fmla="*/ 644 h 644"/>
                <a:gd name="T6" fmla="*/ 0 w 564"/>
                <a:gd name="T7" fmla="*/ 0 h 644"/>
                <a:gd name="T8" fmla="*/ 564 w 564"/>
                <a:gd name="T9" fmla="*/ 0 h 644"/>
                <a:gd name="T10" fmla="*/ 564 w 564"/>
                <a:gd name="T11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4" h="644">
                  <a:moveTo>
                    <a:pt x="564" y="644"/>
                  </a:moveTo>
                  <a:lnTo>
                    <a:pt x="279" y="522"/>
                  </a:lnTo>
                  <a:lnTo>
                    <a:pt x="0" y="644"/>
                  </a:lnTo>
                  <a:lnTo>
                    <a:pt x="0" y="0"/>
                  </a:lnTo>
                  <a:lnTo>
                    <a:pt x="564" y="0"/>
                  </a:lnTo>
                  <a:lnTo>
                    <a:pt x="564" y="6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" y="5019088"/>
            <a:ext cx="9145616" cy="12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5pPr>
      <a:lvl6pPr marL="363211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6pPr>
      <a:lvl7pPr marL="725787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7pPr>
      <a:lvl8pPr marL="1088998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8pPr>
      <a:lvl9pPr marL="1451574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72408" indent="-272408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89900" indent="-226689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907392" indent="-181606" algn="l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269968" indent="-18160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633179" indent="-181606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95755" indent="-181606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358966" indent="-181606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722177" indent="-181606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084754" indent="-181606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7257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211" algn="l" defTabSz="7257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787" algn="l" defTabSz="7257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998" algn="l" defTabSz="7257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574" algn="l" defTabSz="7257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785" algn="l" defTabSz="7257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360" algn="l" defTabSz="7257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571" algn="l" defTabSz="7257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147" algn="l" defTabSz="7257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15">
            <a:extLst>
              <a:ext uri="{FF2B5EF4-FFF2-40B4-BE49-F238E27FC236}">
                <a16:creationId xmlns:a16="http://schemas.microsoft.com/office/drawing/2014/main" xmlns="" id="{9D17D710-FD86-4055-86F1-ECC1376B205F}"/>
              </a:ext>
            </a:extLst>
          </p:cNvPr>
          <p:cNvSpPr/>
          <p:nvPr/>
        </p:nvSpPr>
        <p:spPr>
          <a:xfrm rot="20323845">
            <a:off x="1120718" y="1074024"/>
            <a:ext cx="4288509" cy="3409346"/>
          </a:xfrm>
          <a:custGeom>
            <a:avLst/>
            <a:gdLst>
              <a:gd name="connsiteX0" fmla="*/ 0 w 3995936"/>
              <a:gd name="connsiteY0" fmla="*/ 0 h 2664296"/>
              <a:gd name="connsiteX1" fmla="*/ 3995936 w 3995936"/>
              <a:gd name="connsiteY1" fmla="*/ 0 h 2664296"/>
              <a:gd name="connsiteX2" fmla="*/ 3995936 w 3995936"/>
              <a:gd name="connsiteY2" fmla="*/ 2664296 h 2664296"/>
              <a:gd name="connsiteX3" fmla="*/ 0 w 3995936"/>
              <a:gd name="connsiteY3" fmla="*/ 2664296 h 2664296"/>
              <a:gd name="connsiteX4" fmla="*/ 0 w 3995936"/>
              <a:gd name="connsiteY4" fmla="*/ 0 h 2664296"/>
              <a:gd name="connsiteX0-1" fmla="*/ 0 w 3995936"/>
              <a:gd name="connsiteY0-2" fmla="*/ 1377 h 2665673"/>
              <a:gd name="connsiteX1-3" fmla="*/ 347861 w 3995936"/>
              <a:gd name="connsiteY1-4" fmla="*/ 0 h 2665673"/>
              <a:gd name="connsiteX2-5" fmla="*/ 3995936 w 3995936"/>
              <a:gd name="connsiteY2-6" fmla="*/ 1377 h 2665673"/>
              <a:gd name="connsiteX3-7" fmla="*/ 3995936 w 3995936"/>
              <a:gd name="connsiteY3-8" fmla="*/ 2665673 h 2665673"/>
              <a:gd name="connsiteX4-9" fmla="*/ 0 w 3995936"/>
              <a:gd name="connsiteY4-10" fmla="*/ 2665673 h 2665673"/>
              <a:gd name="connsiteX5" fmla="*/ 0 w 3995936"/>
              <a:gd name="connsiteY5" fmla="*/ 1377 h 2665673"/>
              <a:gd name="connsiteX0-11" fmla="*/ 0 w 3995936"/>
              <a:gd name="connsiteY0-12" fmla="*/ 2665673 h 2665673"/>
              <a:gd name="connsiteX1-13" fmla="*/ 347861 w 3995936"/>
              <a:gd name="connsiteY1-14" fmla="*/ 0 h 2665673"/>
              <a:gd name="connsiteX2-15" fmla="*/ 3995936 w 3995936"/>
              <a:gd name="connsiteY2-16" fmla="*/ 1377 h 2665673"/>
              <a:gd name="connsiteX3-17" fmla="*/ 3995936 w 3995936"/>
              <a:gd name="connsiteY3-18" fmla="*/ 2665673 h 2665673"/>
              <a:gd name="connsiteX4-19" fmla="*/ 0 w 3995936"/>
              <a:gd name="connsiteY4-20" fmla="*/ 2665673 h 2665673"/>
              <a:gd name="connsiteX0" fmla="*/ 0 w 5035524"/>
              <a:gd name="connsiteY0" fmla="*/ 2671521 h 2671521"/>
              <a:gd name="connsiteX1" fmla="*/ 1387449 w 5035524"/>
              <a:gd name="connsiteY1" fmla="*/ 0 h 2671521"/>
              <a:gd name="connsiteX2" fmla="*/ 5035524 w 5035524"/>
              <a:gd name="connsiteY2" fmla="*/ 1377 h 2671521"/>
              <a:gd name="connsiteX3" fmla="*/ 5035524 w 5035524"/>
              <a:gd name="connsiteY3" fmla="*/ 2665673 h 2671521"/>
              <a:gd name="connsiteX4" fmla="*/ 0 w 5035524"/>
              <a:gd name="connsiteY4" fmla="*/ 2671521 h 267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524" h="2671521">
                <a:moveTo>
                  <a:pt x="0" y="2671521"/>
                </a:moveTo>
                <a:lnTo>
                  <a:pt x="1387449" y="0"/>
                </a:lnTo>
                <a:lnTo>
                  <a:pt x="5035524" y="1377"/>
                </a:lnTo>
                <a:lnTo>
                  <a:pt x="5035524" y="2665673"/>
                </a:lnTo>
                <a:lnTo>
                  <a:pt x="0" y="2671521"/>
                </a:lnTo>
                <a:close/>
              </a:path>
            </a:pathLst>
          </a:custGeom>
          <a:solidFill>
            <a:srgbClr val="267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Montserrat SemiBold" panose="00000700000000000000" charset="0"/>
              <a:cs typeface="Montserrat SemiBold" panose="00000700000000000000" charset="0"/>
            </a:endParaRPr>
          </a:p>
        </p:txBody>
      </p:sp>
      <p:pic>
        <p:nvPicPr>
          <p:cNvPr id="9" name="Picture 2" descr="C:\Users\Admin\Desktop\shutterstock_129456278 [转换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9" t="9576" r="3609" b="9990"/>
          <a:stretch>
            <a:fillRect/>
          </a:stretch>
        </p:blipFill>
        <p:spPr bwMode="auto">
          <a:xfrm>
            <a:off x="36290" y="0"/>
            <a:ext cx="9132971" cy="519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Равнобедренный треугольник 11"/>
          <p:cNvSpPr/>
          <p:nvPr/>
        </p:nvSpPr>
        <p:spPr bwMode="auto">
          <a:xfrm>
            <a:off x="926675" y="4444752"/>
            <a:ext cx="45719" cy="45719"/>
          </a:xfrm>
          <a:prstGeom prst="triangl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txBody>
          <a:bodyPr lIns="91446" tIns="45723" rIns="91446" bIns="45723" rtlCol="0" anchor="ctr"/>
          <a:lstStyle/>
          <a:p>
            <a:pPr algn="ctr"/>
            <a:endParaRPr lang="ru-RU">
              <a:latin typeface="方正兰亭黑_GBK" panose="02000000000000000000" pitchFamily="2" charset="-122"/>
              <a:ea typeface="方正兰亭黑_GBK" panose="02000000000000000000" pitchFamily="2" charset="-122"/>
              <a:sym typeface="方正兰亭黑_GBK" panose="02000000000000000000" pitchFamily="2" charset="-12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696" y="196280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15">
            <a:extLst>
              <a:ext uri="{FF2B5EF4-FFF2-40B4-BE49-F238E27FC236}">
                <a16:creationId xmlns:a16="http://schemas.microsoft.com/office/drawing/2014/main" xmlns="" id="{9D17D710-FD86-4055-86F1-ECC1376B205F}"/>
              </a:ext>
            </a:extLst>
          </p:cNvPr>
          <p:cNvSpPr/>
          <p:nvPr/>
        </p:nvSpPr>
        <p:spPr>
          <a:xfrm>
            <a:off x="1835593" y="1"/>
            <a:ext cx="3858336" cy="5092824"/>
          </a:xfrm>
          <a:custGeom>
            <a:avLst/>
            <a:gdLst>
              <a:gd name="connsiteX0" fmla="*/ 0 w 3995936"/>
              <a:gd name="connsiteY0" fmla="*/ 0 h 2664296"/>
              <a:gd name="connsiteX1" fmla="*/ 3995936 w 3995936"/>
              <a:gd name="connsiteY1" fmla="*/ 0 h 2664296"/>
              <a:gd name="connsiteX2" fmla="*/ 3995936 w 3995936"/>
              <a:gd name="connsiteY2" fmla="*/ 2664296 h 2664296"/>
              <a:gd name="connsiteX3" fmla="*/ 0 w 3995936"/>
              <a:gd name="connsiteY3" fmla="*/ 2664296 h 2664296"/>
              <a:gd name="connsiteX4" fmla="*/ 0 w 3995936"/>
              <a:gd name="connsiteY4" fmla="*/ 0 h 2664296"/>
              <a:gd name="connsiteX0-1" fmla="*/ 0 w 3995936"/>
              <a:gd name="connsiteY0-2" fmla="*/ 1377 h 2665673"/>
              <a:gd name="connsiteX1-3" fmla="*/ 347861 w 3995936"/>
              <a:gd name="connsiteY1-4" fmla="*/ 0 h 2665673"/>
              <a:gd name="connsiteX2-5" fmla="*/ 3995936 w 3995936"/>
              <a:gd name="connsiteY2-6" fmla="*/ 1377 h 2665673"/>
              <a:gd name="connsiteX3-7" fmla="*/ 3995936 w 3995936"/>
              <a:gd name="connsiteY3-8" fmla="*/ 2665673 h 2665673"/>
              <a:gd name="connsiteX4-9" fmla="*/ 0 w 3995936"/>
              <a:gd name="connsiteY4-10" fmla="*/ 2665673 h 2665673"/>
              <a:gd name="connsiteX5" fmla="*/ 0 w 3995936"/>
              <a:gd name="connsiteY5" fmla="*/ 1377 h 2665673"/>
              <a:gd name="connsiteX0-11" fmla="*/ 0 w 3995936"/>
              <a:gd name="connsiteY0-12" fmla="*/ 2665673 h 2665673"/>
              <a:gd name="connsiteX1-13" fmla="*/ 347861 w 3995936"/>
              <a:gd name="connsiteY1-14" fmla="*/ 0 h 2665673"/>
              <a:gd name="connsiteX2-15" fmla="*/ 3995936 w 3995936"/>
              <a:gd name="connsiteY2-16" fmla="*/ 1377 h 2665673"/>
              <a:gd name="connsiteX3-17" fmla="*/ 3995936 w 3995936"/>
              <a:gd name="connsiteY3-18" fmla="*/ 2665673 h 2665673"/>
              <a:gd name="connsiteX4-19" fmla="*/ 0 w 3995936"/>
              <a:gd name="connsiteY4-20" fmla="*/ 2665673 h 2665673"/>
              <a:gd name="connsiteX0" fmla="*/ 0 w 5035524"/>
              <a:gd name="connsiteY0" fmla="*/ 2671521 h 2671521"/>
              <a:gd name="connsiteX1" fmla="*/ 1387449 w 5035524"/>
              <a:gd name="connsiteY1" fmla="*/ 0 h 2671521"/>
              <a:gd name="connsiteX2" fmla="*/ 5035524 w 5035524"/>
              <a:gd name="connsiteY2" fmla="*/ 1377 h 2671521"/>
              <a:gd name="connsiteX3" fmla="*/ 5035524 w 5035524"/>
              <a:gd name="connsiteY3" fmla="*/ 2665673 h 2671521"/>
              <a:gd name="connsiteX4" fmla="*/ 0 w 5035524"/>
              <a:gd name="connsiteY4" fmla="*/ 2671521 h 267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524" h="2671521">
                <a:moveTo>
                  <a:pt x="0" y="2671521"/>
                </a:moveTo>
                <a:lnTo>
                  <a:pt x="1387449" y="0"/>
                </a:lnTo>
                <a:lnTo>
                  <a:pt x="5035524" y="1377"/>
                </a:lnTo>
                <a:lnTo>
                  <a:pt x="5035524" y="2665673"/>
                </a:lnTo>
                <a:lnTo>
                  <a:pt x="0" y="2671521"/>
                </a:lnTo>
                <a:close/>
              </a:path>
            </a:pathLst>
          </a:custGeom>
          <a:solidFill>
            <a:srgbClr val="288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Montserrat SemiBold" panose="00000700000000000000" charset="0"/>
              <a:cs typeface="Montserrat SemiBold" panose="00000700000000000000" charset="0"/>
            </a:endParaRPr>
          </a:p>
        </p:txBody>
      </p:sp>
      <p:sp>
        <p:nvSpPr>
          <p:cNvPr id="17" name="矩形 15">
            <a:extLst>
              <a:ext uri="{FF2B5EF4-FFF2-40B4-BE49-F238E27FC236}">
                <a16:creationId xmlns:a16="http://schemas.microsoft.com/office/drawing/2014/main" xmlns="" id="{9D17D710-FD86-4055-86F1-ECC1376B205F}"/>
              </a:ext>
            </a:extLst>
          </p:cNvPr>
          <p:cNvSpPr/>
          <p:nvPr/>
        </p:nvSpPr>
        <p:spPr>
          <a:xfrm>
            <a:off x="1770274" y="0"/>
            <a:ext cx="7430500" cy="5192602"/>
          </a:xfrm>
          <a:custGeom>
            <a:avLst/>
            <a:gdLst>
              <a:gd name="connsiteX0" fmla="*/ 0 w 3995936"/>
              <a:gd name="connsiteY0" fmla="*/ 0 h 2664296"/>
              <a:gd name="connsiteX1" fmla="*/ 3995936 w 3995936"/>
              <a:gd name="connsiteY1" fmla="*/ 0 h 2664296"/>
              <a:gd name="connsiteX2" fmla="*/ 3995936 w 3995936"/>
              <a:gd name="connsiteY2" fmla="*/ 2664296 h 2664296"/>
              <a:gd name="connsiteX3" fmla="*/ 0 w 3995936"/>
              <a:gd name="connsiteY3" fmla="*/ 2664296 h 2664296"/>
              <a:gd name="connsiteX4" fmla="*/ 0 w 3995936"/>
              <a:gd name="connsiteY4" fmla="*/ 0 h 2664296"/>
              <a:gd name="connsiteX0-1" fmla="*/ 0 w 3995936"/>
              <a:gd name="connsiteY0-2" fmla="*/ 1377 h 2665673"/>
              <a:gd name="connsiteX1-3" fmla="*/ 347861 w 3995936"/>
              <a:gd name="connsiteY1-4" fmla="*/ 0 h 2665673"/>
              <a:gd name="connsiteX2-5" fmla="*/ 3995936 w 3995936"/>
              <a:gd name="connsiteY2-6" fmla="*/ 1377 h 2665673"/>
              <a:gd name="connsiteX3-7" fmla="*/ 3995936 w 3995936"/>
              <a:gd name="connsiteY3-8" fmla="*/ 2665673 h 2665673"/>
              <a:gd name="connsiteX4-9" fmla="*/ 0 w 3995936"/>
              <a:gd name="connsiteY4-10" fmla="*/ 2665673 h 2665673"/>
              <a:gd name="connsiteX5" fmla="*/ 0 w 3995936"/>
              <a:gd name="connsiteY5" fmla="*/ 1377 h 2665673"/>
              <a:gd name="connsiteX0-11" fmla="*/ 0 w 3995936"/>
              <a:gd name="connsiteY0-12" fmla="*/ 2665673 h 2665673"/>
              <a:gd name="connsiteX1-13" fmla="*/ 347861 w 3995936"/>
              <a:gd name="connsiteY1-14" fmla="*/ 0 h 2665673"/>
              <a:gd name="connsiteX2-15" fmla="*/ 3995936 w 3995936"/>
              <a:gd name="connsiteY2-16" fmla="*/ 1377 h 2665673"/>
              <a:gd name="connsiteX3-17" fmla="*/ 3995936 w 3995936"/>
              <a:gd name="connsiteY3-18" fmla="*/ 2665673 h 2665673"/>
              <a:gd name="connsiteX4-19" fmla="*/ 0 w 3995936"/>
              <a:gd name="connsiteY4-20" fmla="*/ 2665673 h 2665673"/>
              <a:gd name="connsiteX0" fmla="*/ 0 w 5035524"/>
              <a:gd name="connsiteY0" fmla="*/ 2671521 h 2671521"/>
              <a:gd name="connsiteX1" fmla="*/ 1387449 w 5035524"/>
              <a:gd name="connsiteY1" fmla="*/ 0 h 2671521"/>
              <a:gd name="connsiteX2" fmla="*/ 5035524 w 5035524"/>
              <a:gd name="connsiteY2" fmla="*/ 1377 h 2671521"/>
              <a:gd name="connsiteX3" fmla="*/ 5035524 w 5035524"/>
              <a:gd name="connsiteY3" fmla="*/ 2665673 h 2671521"/>
              <a:gd name="connsiteX4" fmla="*/ 0 w 5035524"/>
              <a:gd name="connsiteY4" fmla="*/ 2671521 h 267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524" h="2671521">
                <a:moveTo>
                  <a:pt x="0" y="2671521"/>
                </a:moveTo>
                <a:lnTo>
                  <a:pt x="1387449" y="0"/>
                </a:lnTo>
                <a:lnTo>
                  <a:pt x="5035524" y="1377"/>
                </a:lnTo>
                <a:lnTo>
                  <a:pt x="5035524" y="2665673"/>
                </a:lnTo>
                <a:lnTo>
                  <a:pt x="0" y="267152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Montserrat SemiBold" panose="00000700000000000000" charset="0"/>
              <a:cs typeface="Montserrat SemiBold" panose="00000700000000000000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1C4D0B53-1AF0-4327-8243-957E6EAFE51D}"/>
              </a:ext>
            </a:extLst>
          </p:cNvPr>
          <p:cNvSpPr txBox="1"/>
          <p:nvPr/>
        </p:nvSpPr>
        <p:spPr>
          <a:xfrm>
            <a:off x="2824862" y="1216475"/>
            <a:ext cx="63009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СТРУКТУРА ФЕДЕРАЛЬНОЙ 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ОБРАЗОВАТЕЛЬНОЙ ПРОГРАММЫ ДОШКОЛЬНОГО ОБРАЗОВАНИЯ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+mn-lt"/>
            </a:endParaRPr>
          </a:p>
        </p:txBody>
      </p:sp>
      <p:sp>
        <p:nvSpPr>
          <p:cNvPr id="23" name="文本框 21">
            <a:extLst>
              <a:ext uri="{FF2B5EF4-FFF2-40B4-BE49-F238E27FC236}">
                <a16:creationId xmlns:a16="http://schemas.microsoft.com/office/drawing/2014/main" xmlns="" id="{608770B5-A1F2-49DB-8A94-5EFDDE266033}"/>
              </a:ext>
            </a:extLst>
          </p:cNvPr>
          <p:cNvSpPr txBox="1"/>
          <p:nvPr/>
        </p:nvSpPr>
        <p:spPr>
          <a:xfrm>
            <a:off x="3132634" y="3867317"/>
            <a:ext cx="5910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err="1" smtClean="0">
                <a:solidFill>
                  <a:schemeClr val="bg1"/>
                </a:solidFill>
                <a:latin typeface="+mn-lt"/>
                <a:sym typeface="+mn-lt"/>
              </a:rPr>
              <a:t>Макеенко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  <a:sym typeface="+mn-lt"/>
              </a:rPr>
              <a:t> Елена Павловна, старший преподаватель кафедры дошкольного, начального </a:t>
            </a:r>
            <a:r>
              <a:rPr lang="ru-RU" sz="1600" b="1" dirty="0">
                <a:solidFill>
                  <a:schemeClr val="bg1"/>
                </a:solidFill>
                <a:latin typeface="+mn-lt"/>
                <a:sym typeface="+mn-lt"/>
              </a:rPr>
              <a:t>и специального общего образования ГБОУ ДПО </a:t>
            </a:r>
            <a:r>
              <a:rPr lang="ru-RU" sz="1600" b="1" dirty="0">
                <a:solidFill>
                  <a:schemeClr val="bg1"/>
                </a:solidFill>
                <a:sym typeface="+mn-lt"/>
              </a:rPr>
              <a:t>"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  <a:sym typeface="+mn-lt"/>
              </a:rPr>
              <a:t>ДОНРИРО"</a:t>
            </a:r>
            <a:endParaRPr lang="en-US" sz="1600" b="1" dirty="0">
              <a:solidFill>
                <a:schemeClr val="bg1"/>
              </a:solidFill>
              <a:latin typeface="+mn-lt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6356" y="4012704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60A8"/>
                </a:solidFill>
                <a:latin typeface="+mj-lt"/>
              </a:rPr>
              <a:t>Спасибо за внимание</a:t>
            </a:r>
            <a:endParaRPr lang="ru-RU" dirty="0">
              <a:solidFill>
                <a:srgbClr val="0060A8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54" y="561059"/>
            <a:ext cx="3312368" cy="40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7954" t="12206" r="31891" b="5207"/>
          <a:stretch/>
        </p:blipFill>
        <p:spPr>
          <a:xfrm>
            <a:off x="5076850" y="484312"/>
            <a:ext cx="3154926" cy="4403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r="19855"/>
          <a:stretch/>
        </p:blipFill>
        <p:spPr>
          <a:xfrm>
            <a:off x="4464782" y="268288"/>
            <a:ext cx="1224136" cy="936104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1891" t="10807" r="35828" b="6608"/>
          <a:stretch/>
        </p:blipFill>
        <p:spPr>
          <a:xfrm>
            <a:off x="612354" y="328880"/>
            <a:ext cx="3384376" cy="4559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r="19855"/>
          <a:stretch/>
        </p:blipFill>
        <p:spPr>
          <a:xfrm>
            <a:off x="144302" y="196280"/>
            <a:ext cx="1116124" cy="91916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95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4322" y="934358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70C0"/>
                </a:solidFill>
                <a:latin typeface="+mn-lt"/>
              </a:rPr>
              <a:t> В соответствии с Федеральным законом от 24.09.2022 г. № 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Федерации»: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«Содержание и планируемые результаты разработанных образовательными организациями образовательных программ должны быть не ниже соответствующих содержания и планируемых результатов федеральной программы дошкольного образования».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8458" y="196280"/>
            <a:ext cx="611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j-lt"/>
              </a:rPr>
              <a:t>Создание единого образовательного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пространства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в Российской Федерации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4" t="2416" r="12212" b="22008"/>
          <a:stretch/>
        </p:blipFill>
        <p:spPr>
          <a:xfrm>
            <a:off x="7525122" y="3724672"/>
            <a:ext cx="902110" cy="111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9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62436214"/>
              </p:ext>
            </p:extLst>
          </p:nvPr>
        </p:nvGraphicFramePr>
        <p:xfrm>
          <a:off x="1908498" y="196280"/>
          <a:ext cx="6845512" cy="448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8298" y="189968"/>
            <a:ext cx="2376265" cy="1615827"/>
          </a:xfrm>
          <a:prstGeom prst="rect">
            <a:avLst/>
          </a:prstGeom>
          <a:solidFill>
            <a:srgbClr val="4AC2D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900" dirty="0" smtClean="0">
                <a:latin typeface="+mj-lt"/>
              </a:rPr>
              <a:t>Часть, формируемая участниками образовательных отношений, ориентирована </a:t>
            </a:r>
            <a:r>
              <a:rPr lang="ru-RU" sz="900" dirty="0">
                <a:latin typeface="+mj-lt"/>
              </a:rPr>
              <a:t>на специфику национальных, социокультурных и иных условий, в том числе </a:t>
            </a:r>
            <a:r>
              <a:rPr lang="ru-RU" sz="900" dirty="0" smtClean="0">
                <a:latin typeface="+mj-lt"/>
              </a:rPr>
              <a:t>региональных; традиции </a:t>
            </a:r>
            <a:r>
              <a:rPr lang="ru-RU" sz="900" dirty="0">
                <a:latin typeface="+mj-lt"/>
              </a:rPr>
              <a:t>ДОО; выбор парциальных </a:t>
            </a:r>
            <a:r>
              <a:rPr lang="ru-RU" sz="900" dirty="0" smtClean="0">
                <a:latin typeface="+mj-lt"/>
              </a:rPr>
              <a:t>программ </a:t>
            </a:r>
            <a:r>
              <a:rPr lang="ru-RU" sz="900" dirty="0">
                <a:latin typeface="+mj-lt"/>
              </a:rPr>
              <a:t>и форм организации работы с детьми, </a:t>
            </a:r>
            <a:r>
              <a:rPr lang="ru-RU" sz="900" dirty="0" smtClean="0">
                <a:latin typeface="+mj-lt"/>
              </a:rPr>
              <a:t>которые соответствуют </a:t>
            </a:r>
            <a:r>
              <a:rPr lang="ru-RU" sz="900" dirty="0">
                <a:latin typeface="+mj-lt"/>
              </a:rPr>
              <a:t>потребностям и интересам </a:t>
            </a:r>
            <a:r>
              <a:rPr lang="ru-RU" sz="900" dirty="0" smtClean="0">
                <a:latin typeface="+mj-lt"/>
              </a:rPr>
              <a:t>детей и возможностям </a:t>
            </a:r>
            <a:r>
              <a:rPr lang="ru-RU" sz="900" dirty="0">
                <a:latin typeface="+mj-lt"/>
              </a:rPr>
              <a:t>педагогического коллектива и ДОО в целом.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31254" y="3796680"/>
            <a:ext cx="3101096" cy="461665"/>
          </a:xfrm>
          <a:prstGeom prst="rect">
            <a:avLst/>
          </a:prstGeom>
          <a:solidFill>
            <a:srgbClr val="0060A8"/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Обязательная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часть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должна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соответствовать </a:t>
            </a:r>
            <a:endParaRPr lang="ru-R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Федеральной образовательной программе 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313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5">
            <a:extLst>
              <a:ext uri="{FF2B5EF4-FFF2-40B4-BE49-F238E27FC236}">
                <a16:creationId xmlns:a16="http://schemas.microsoft.com/office/drawing/2014/main" xmlns="" id="{D1D603B0-2DFF-4DDD-8972-177964EE6B8E}"/>
              </a:ext>
            </a:extLst>
          </p:cNvPr>
          <p:cNvSpPr>
            <a:spLocks/>
          </p:cNvSpPr>
          <p:nvPr/>
        </p:nvSpPr>
        <p:spPr bwMode="auto">
          <a:xfrm>
            <a:off x="5138202" y="3357353"/>
            <a:ext cx="459517" cy="539750"/>
          </a:xfrm>
          <a:custGeom>
            <a:avLst/>
            <a:gdLst>
              <a:gd name="T0" fmla="*/ 140 w 140"/>
              <a:gd name="T1" fmla="*/ 97 h 135"/>
              <a:gd name="T2" fmla="*/ 102 w 140"/>
              <a:gd name="T3" fmla="*/ 135 h 135"/>
              <a:gd name="T4" fmla="*/ 39 w 140"/>
              <a:gd name="T5" fmla="*/ 135 h 135"/>
              <a:gd name="T6" fmla="*/ 0 w 140"/>
              <a:gd name="T7" fmla="*/ 97 h 135"/>
              <a:gd name="T8" fmla="*/ 0 w 140"/>
              <a:gd name="T9" fmla="*/ 39 h 135"/>
              <a:gd name="T10" fmla="*/ 39 w 140"/>
              <a:gd name="T11" fmla="*/ 0 h 135"/>
              <a:gd name="T12" fmla="*/ 102 w 140"/>
              <a:gd name="T13" fmla="*/ 0 h 135"/>
              <a:gd name="T14" fmla="*/ 140 w 140"/>
              <a:gd name="T15" fmla="*/ 39 h 135"/>
              <a:gd name="T16" fmla="*/ 140 w 140"/>
              <a:gd name="T17" fmla="*/ 9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" h="135">
                <a:moveTo>
                  <a:pt x="140" y="97"/>
                </a:moveTo>
                <a:cubicBezTo>
                  <a:pt x="140" y="118"/>
                  <a:pt x="123" y="135"/>
                  <a:pt x="102" y="135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17" y="135"/>
                  <a:pt x="0" y="118"/>
                  <a:pt x="0" y="97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17"/>
                  <a:pt x="17" y="0"/>
                  <a:pt x="39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23" y="0"/>
                  <a:pt x="140" y="17"/>
                  <a:pt x="140" y="39"/>
                </a:cubicBezTo>
                <a:lnTo>
                  <a:pt x="140" y="97"/>
                </a:lnTo>
                <a:close/>
              </a:path>
            </a:pathLst>
          </a:custGeom>
          <a:solidFill>
            <a:srgbClr val="0F4BAD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xmlns="" id="{FFD392BC-D989-4510-BB2F-0BD8FBE3D557}"/>
              </a:ext>
            </a:extLst>
          </p:cNvPr>
          <p:cNvSpPr>
            <a:spLocks/>
          </p:cNvSpPr>
          <p:nvPr/>
        </p:nvSpPr>
        <p:spPr bwMode="auto">
          <a:xfrm>
            <a:off x="5138202" y="1271378"/>
            <a:ext cx="459517" cy="538163"/>
          </a:xfrm>
          <a:custGeom>
            <a:avLst/>
            <a:gdLst>
              <a:gd name="T0" fmla="*/ 140 w 140"/>
              <a:gd name="T1" fmla="*/ 97 h 135"/>
              <a:gd name="T2" fmla="*/ 102 w 140"/>
              <a:gd name="T3" fmla="*/ 135 h 135"/>
              <a:gd name="T4" fmla="*/ 39 w 140"/>
              <a:gd name="T5" fmla="*/ 135 h 135"/>
              <a:gd name="T6" fmla="*/ 0 w 140"/>
              <a:gd name="T7" fmla="*/ 97 h 135"/>
              <a:gd name="T8" fmla="*/ 0 w 140"/>
              <a:gd name="T9" fmla="*/ 39 h 135"/>
              <a:gd name="T10" fmla="*/ 39 w 140"/>
              <a:gd name="T11" fmla="*/ 0 h 135"/>
              <a:gd name="T12" fmla="*/ 102 w 140"/>
              <a:gd name="T13" fmla="*/ 0 h 135"/>
              <a:gd name="T14" fmla="*/ 140 w 140"/>
              <a:gd name="T15" fmla="*/ 39 h 135"/>
              <a:gd name="T16" fmla="*/ 140 w 140"/>
              <a:gd name="T17" fmla="*/ 9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" h="135">
                <a:moveTo>
                  <a:pt x="140" y="97"/>
                </a:moveTo>
                <a:cubicBezTo>
                  <a:pt x="140" y="118"/>
                  <a:pt x="123" y="135"/>
                  <a:pt x="102" y="135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17" y="135"/>
                  <a:pt x="0" y="118"/>
                  <a:pt x="0" y="97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17"/>
                  <a:pt x="17" y="0"/>
                  <a:pt x="39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23" y="0"/>
                  <a:pt x="140" y="17"/>
                  <a:pt x="140" y="39"/>
                </a:cubicBezTo>
                <a:lnTo>
                  <a:pt x="140" y="97"/>
                </a:lnTo>
                <a:close/>
              </a:path>
            </a:pathLst>
          </a:custGeom>
          <a:solidFill>
            <a:srgbClr val="0F4BAD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xmlns="" id="{A2608D80-E583-4C22-887B-BD0D184D5347}"/>
              </a:ext>
            </a:extLst>
          </p:cNvPr>
          <p:cNvSpPr>
            <a:spLocks/>
          </p:cNvSpPr>
          <p:nvPr/>
        </p:nvSpPr>
        <p:spPr bwMode="auto">
          <a:xfrm>
            <a:off x="2943165" y="3357353"/>
            <a:ext cx="459517" cy="539750"/>
          </a:xfrm>
          <a:custGeom>
            <a:avLst/>
            <a:gdLst>
              <a:gd name="T0" fmla="*/ 140 w 140"/>
              <a:gd name="T1" fmla="*/ 97 h 135"/>
              <a:gd name="T2" fmla="*/ 102 w 140"/>
              <a:gd name="T3" fmla="*/ 135 h 135"/>
              <a:gd name="T4" fmla="*/ 39 w 140"/>
              <a:gd name="T5" fmla="*/ 135 h 135"/>
              <a:gd name="T6" fmla="*/ 0 w 140"/>
              <a:gd name="T7" fmla="*/ 97 h 135"/>
              <a:gd name="T8" fmla="*/ 0 w 140"/>
              <a:gd name="T9" fmla="*/ 39 h 135"/>
              <a:gd name="T10" fmla="*/ 39 w 140"/>
              <a:gd name="T11" fmla="*/ 0 h 135"/>
              <a:gd name="T12" fmla="*/ 102 w 140"/>
              <a:gd name="T13" fmla="*/ 0 h 135"/>
              <a:gd name="T14" fmla="*/ 140 w 140"/>
              <a:gd name="T15" fmla="*/ 39 h 135"/>
              <a:gd name="T16" fmla="*/ 140 w 140"/>
              <a:gd name="T17" fmla="*/ 9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" h="135">
                <a:moveTo>
                  <a:pt x="140" y="97"/>
                </a:moveTo>
                <a:cubicBezTo>
                  <a:pt x="140" y="118"/>
                  <a:pt x="123" y="135"/>
                  <a:pt x="102" y="135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17" y="135"/>
                  <a:pt x="0" y="118"/>
                  <a:pt x="0" y="97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17"/>
                  <a:pt x="17" y="0"/>
                  <a:pt x="39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23" y="0"/>
                  <a:pt x="140" y="17"/>
                  <a:pt x="140" y="39"/>
                </a:cubicBezTo>
                <a:lnTo>
                  <a:pt x="140" y="97"/>
                </a:lnTo>
                <a:close/>
              </a:path>
            </a:pathLst>
          </a:custGeom>
          <a:solidFill>
            <a:srgbClr val="1363DF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xmlns="" id="{87CEF2F0-246B-4683-BC04-239B8CDA888E}"/>
              </a:ext>
            </a:extLst>
          </p:cNvPr>
          <p:cNvSpPr>
            <a:spLocks/>
          </p:cNvSpPr>
          <p:nvPr/>
        </p:nvSpPr>
        <p:spPr bwMode="auto">
          <a:xfrm>
            <a:off x="2943165" y="1271378"/>
            <a:ext cx="459517" cy="538163"/>
          </a:xfrm>
          <a:custGeom>
            <a:avLst/>
            <a:gdLst>
              <a:gd name="T0" fmla="*/ 140 w 140"/>
              <a:gd name="T1" fmla="*/ 97 h 135"/>
              <a:gd name="T2" fmla="*/ 102 w 140"/>
              <a:gd name="T3" fmla="*/ 135 h 135"/>
              <a:gd name="T4" fmla="*/ 39 w 140"/>
              <a:gd name="T5" fmla="*/ 135 h 135"/>
              <a:gd name="T6" fmla="*/ 0 w 140"/>
              <a:gd name="T7" fmla="*/ 97 h 135"/>
              <a:gd name="T8" fmla="*/ 0 w 140"/>
              <a:gd name="T9" fmla="*/ 39 h 135"/>
              <a:gd name="T10" fmla="*/ 39 w 140"/>
              <a:gd name="T11" fmla="*/ 0 h 135"/>
              <a:gd name="T12" fmla="*/ 102 w 140"/>
              <a:gd name="T13" fmla="*/ 0 h 135"/>
              <a:gd name="T14" fmla="*/ 140 w 140"/>
              <a:gd name="T15" fmla="*/ 39 h 135"/>
              <a:gd name="T16" fmla="*/ 140 w 140"/>
              <a:gd name="T17" fmla="*/ 9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" h="135">
                <a:moveTo>
                  <a:pt x="140" y="97"/>
                </a:moveTo>
                <a:cubicBezTo>
                  <a:pt x="140" y="118"/>
                  <a:pt x="123" y="135"/>
                  <a:pt x="102" y="135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17" y="135"/>
                  <a:pt x="0" y="118"/>
                  <a:pt x="0" y="97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17"/>
                  <a:pt x="17" y="0"/>
                  <a:pt x="39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23" y="0"/>
                  <a:pt x="140" y="17"/>
                  <a:pt x="140" y="39"/>
                </a:cubicBezTo>
                <a:lnTo>
                  <a:pt x="140" y="97"/>
                </a:lnTo>
                <a:close/>
              </a:path>
            </a:pathLst>
          </a:custGeom>
          <a:solidFill>
            <a:srgbClr val="1363DF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xmlns="" id="{13823D1A-A1B7-4849-8C54-C3FA37068475}"/>
              </a:ext>
            </a:extLst>
          </p:cNvPr>
          <p:cNvSpPr>
            <a:spLocks/>
          </p:cNvSpPr>
          <p:nvPr/>
        </p:nvSpPr>
        <p:spPr bwMode="auto">
          <a:xfrm>
            <a:off x="728607" y="3365290"/>
            <a:ext cx="459517" cy="539750"/>
          </a:xfrm>
          <a:custGeom>
            <a:avLst/>
            <a:gdLst>
              <a:gd name="T0" fmla="*/ 140 w 140"/>
              <a:gd name="T1" fmla="*/ 97 h 135"/>
              <a:gd name="T2" fmla="*/ 102 w 140"/>
              <a:gd name="T3" fmla="*/ 135 h 135"/>
              <a:gd name="T4" fmla="*/ 39 w 140"/>
              <a:gd name="T5" fmla="*/ 135 h 135"/>
              <a:gd name="T6" fmla="*/ 0 w 140"/>
              <a:gd name="T7" fmla="*/ 97 h 135"/>
              <a:gd name="T8" fmla="*/ 0 w 140"/>
              <a:gd name="T9" fmla="*/ 39 h 135"/>
              <a:gd name="T10" fmla="*/ 39 w 140"/>
              <a:gd name="T11" fmla="*/ 0 h 135"/>
              <a:gd name="T12" fmla="*/ 102 w 140"/>
              <a:gd name="T13" fmla="*/ 0 h 135"/>
              <a:gd name="T14" fmla="*/ 140 w 140"/>
              <a:gd name="T15" fmla="*/ 39 h 135"/>
              <a:gd name="T16" fmla="*/ 140 w 140"/>
              <a:gd name="T17" fmla="*/ 9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" h="135">
                <a:moveTo>
                  <a:pt x="140" y="97"/>
                </a:moveTo>
                <a:cubicBezTo>
                  <a:pt x="140" y="118"/>
                  <a:pt x="123" y="135"/>
                  <a:pt x="102" y="135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17" y="135"/>
                  <a:pt x="0" y="118"/>
                  <a:pt x="0" y="97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17"/>
                  <a:pt x="17" y="0"/>
                  <a:pt x="39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23" y="0"/>
                  <a:pt x="140" y="17"/>
                  <a:pt x="140" y="39"/>
                </a:cubicBezTo>
                <a:lnTo>
                  <a:pt x="140" y="97"/>
                </a:lnTo>
                <a:close/>
              </a:path>
            </a:pathLst>
          </a:custGeom>
          <a:solidFill>
            <a:srgbClr val="35B3F1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xmlns="" id="{5724ADB2-789D-4664-8C85-5667557610F3}"/>
              </a:ext>
            </a:extLst>
          </p:cNvPr>
          <p:cNvSpPr>
            <a:spLocks/>
          </p:cNvSpPr>
          <p:nvPr/>
        </p:nvSpPr>
        <p:spPr bwMode="auto">
          <a:xfrm>
            <a:off x="728607" y="1279315"/>
            <a:ext cx="459517" cy="538163"/>
          </a:xfrm>
          <a:custGeom>
            <a:avLst/>
            <a:gdLst>
              <a:gd name="T0" fmla="*/ 140 w 140"/>
              <a:gd name="T1" fmla="*/ 97 h 135"/>
              <a:gd name="T2" fmla="*/ 102 w 140"/>
              <a:gd name="T3" fmla="*/ 135 h 135"/>
              <a:gd name="T4" fmla="*/ 39 w 140"/>
              <a:gd name="T5" fmla="*/ 135 h 135"/>
              <a:gd name="T6" fmla="*/ 0 w 140"/>
              <a:gd name="T7" fmla="*/ 97 h 135"/>
              <a:gd name="T8" fmla="*/ 0 w 140"/>
              <a:gd name="T9" fmla="*/ 39 h 135"/>
              <a:gd name="T10" fmla="*/ 39 w 140"/>
              <a:gd name="T11" fmla="*/ 0 h 135"/>
              <a:gd name="T12" fmla="*/ 102 w 140"/>
              <a:gd name="T13" fmla="*/ 0 h 135"/>
              <a:gd name="T14" fmla="*/ 140 w 140"/>
              <a:gd name="T15" fmla="*/ 39 h 135"/>
              <a:gd name="T16" fmla="*/ 140 w 140"/>
              <a:gd name="T17" fmla="*/ 9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" h="135">
                <a:moveTo>
                  <a:pt x="140" y="97"/>
                </a:moveTo>
                <a:cubicBezTo>
                  <a:pt x="140" y="118"/>
                  <a:pt x="123" y="135"/>
                  <a:pt x="102" y="135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17" y="135"/>
                  <a:pt x="0" y="118"/>
                  <a:pt x="0" y="97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17"/>
                  <a:pt x="17" y="0"/>
                  <a:pt x="39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23" y="0"/>
                  <a:pt x="140" y="17"/>
                  <a:pt x="140" y="39"/>
                </a:cubicBezTo>
                <a:lnTo>
                  <a:pt x="140" y="97"/>
                </a:lnTo>
                <a:close/>
              </a:path>
            </a:pathLst>
          </a:custGeom>
          <a:solidFill>
            <a:srgbClr val="35B3F1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49" name="Freeform 19">
            <a:extLst>
              <a:ext uri="{FF2B5EF4-FFF2-40B4-BE49-F238E27FC236}">
                <a16:creationId xmlns:a16="http://schemas.microsoft.com/office/drawing/2014/main" xmlns="" id="{7CA3040C-C24D-455B-95C7-0C11DAF2EE4C}"/>
              </a:ext>
            </a:extLst>
          </p:cNvPr>
          <p:cNvSpPr>
            <a:spLocks/>
          </p:cNvSpPr>
          <p:nvPr/>
        </p:nvSpPr>
        <p:spPr bwMode="auto">
          <a:xfrm>
            <a:off x="0" y="720538"/>
            <a:ext cx="9072000" cy="3704012"/>
          </a:xfrm>
          <a:custGeom>
            <a:avLst/>
            <a:gdLst>
              <a:gd name="T0" fmla="*/ 5248 w 5248"/>
              <a:gd name="T1" fmla="*/ 623 h 1244"/>
              <a:gd name="T2" fmla="*/ 4451 w 5248"/>
              <a:gd name="T3" fmla="*/ 0 h 1244"/>
              <a:gd name="T4" fmla="*/ 4451 w 5248"/>
              <a:gd name="T5" fmla="*/ 271 h 1244"/>
              <a:gd name="T6" fmla="*/ 0 w 5248"/>
              <a:gd name="T7" fmla="*/ 271 h 1244"/>
              <a:gd name="T8" fmla="*/ 0 w 5248"/>
              <a:gd name="T9" fmla="*/ 965 h 1244"/>
              <a:gd name="T10" fmla="*/ 4451 w 5248"/>
              <a:gd name="T11" fmla="*/ 965 h 1244"/>
              <a:gd name="T12" fmla="*/ 4451 w 5248"/>
              <a:gd name="T13" fmla="*/ 1244 h 1244"/>
              <a:gd name="T14" fmla="*/ 5248 w 5248"/>
              <a:gd name="T15" fmla="*/ 623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48" h="1244">
                <a:moveTo>
                  <a:pt x="5248" y="623"/>
                </a:moveTo>
                <a:lnTo>
                  <a:pt x="4451" y="0"/>
                </a:lnTo>
                <a:lnTo>
                  <a:pt x="4451" y="271"/>
                </a:lnTo>
                <a:lnTo>
                  <a:pt x="0" y="271"/>
                </a:lnTo>
                <a:lnTo>
                  <a:pt x="0" y="965"/>
                </a:lnTo>
                <a:lnTo>
                  <a:pt x="4451" y="965"/>
                </a:lnTo>
                <a:lnTo>
                  <a:pt x="4451" y="1244"/>
                </a:lnTo>
                <a:lnTo>
                  <a:pt x="5248" y="623"/>
                </a:lnTo>
                <a:close/>
              </a:path>
            </a:pathLst>
          </a:custGeom>
          <a:solidFill>
            <a:srgbClr val="778495">
              <a:lumMod val="40000"/>
              <a:lumOff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xmlns="" id="{36AB00B5-3B55-48FD-B480-48B42F37F8B5}"/>
              </a:ext>
            </a:extLst>
          </p:cNvPr>
          <p:cNvSpPr>
            <a:spLocks/>
          </p:cNvSpPr>
          <p:nvPr/>
        </p:nvSpPr>
        <p:spPr bwMode="auto">
          <a:xfrm>
            <a:off x="5189499" y="1263441"/>
            <a:ext cx="2219194" cy="2633663"/>
          </a:xfrm>
          <a:custGeom>
            <a:avLst/>
            <a:gdLst>
              <a:gd name="T0" fmla="*/ 418 w 422"/>
              <a:gd name="T1" fmla="*/ 152 h 660"/>
              <a:gd name="T2" fmla="*/ 363 w 422"/>
              <a:gd name="T3" fmla="*/ 0 h 660"/>
              <a:gd name="T4" fmla="*/ 0 w 422"/>
              <a:gd name="T5" fmla="*/ 0 h 660"/>
              <a:gd name="T6" fmla="*/ 65 w 422"/>
              <a:gd name="T7" fmla="*/ 132 h 660"/>
              <a:gd name="T8" fmla="*/ 65 w 422"/>
              <a:gd name="T9" fmla="*/ 343 h 660"/>
              <a:gd name="T10" fmla="*/ 64 w 422"/>
              <a:gd name="T11" fmla="*/ 528 h 660"/>
              <a:gd name="T12" fmla="*/ 0 w 422"/>
              <a:gd name="T13" fmla="*/ 660 h 660"/>
              <a:gd name="T14" fmla="*/ 363 w 422"/>
              <a:gd name="T15" fmla="*/ 660 h 660"/>
              <a:gd name="T16" fmla="*/ 418 w 422"/>
              <a:gd name="T17" fmla="*/ 507 h 660"/>
              <a:gd name="T18" fmla="*/ 420 w 422"/>
              <a:gd name="T19" fmla="*/ 329 h 660"/>
              <a:gd name="T20" fmla="*/ 418 w 422"/>
              <a:gd name="T21" fmla="*/ 152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2" h="660">
                <a:moveTo>
                  <a:pt x="418" y="152"/>
                </a:moveTo>
                <a:cubicBezTo>
                  <a:pt x="415" y="67"/>
                  <a:pt x="422" y="0"/>
                  <a:pt x="363" y="0"/>
                </a:cubicBezTo>
                <a:cubicBezTo>
                  <a:pt x="0" y="0"/>
                  <a:pt x="0" y="0"/>
                  <a:pt x="0" y="0"/>
                </a:cubicBezTo>
                <a:cubicBezTo>
                  <a:pt x="71" y="0"/>
                  <a:pt x="64" y="83"/>
                  <a:pt x="65" y="132"/>
                </a:cubicBezTo>
                <a:cubicBezTo>
                  <a:pt x="65" y="135"/>
                  <a:pt x="65" y="251"/>
                  <a:pt x="65" y="343"/>
                </a:cubicBezTo>
                <a:cubicBezTo>
                  <a:pt x="65" y="426"/>
                  <a:pt x="65" y="525"/>
                  <a:pt x="64" y="528"/>
                </a:cubicBezTo>
                <a:cubicBezTo>
                  <a:pt x="64" y="577"/>
                  <a:pt x="71" y="660"/>
                  <a:pt x="0" y="660"/>
                </a:cubicBezTo>
                <a:cubicBezTo>
                  <a:pt x="363" y="660"/>
                  <a:pt x="363" y="660"/>
                  <a:pt x="363" y="660"/>
                </a:cubicBezTo>
                <a:cubicBezTo>
                  <a:pt x="422" y="660"/>
                  <a:pt x="415" y="592"/>
                  <a:pt x="418" y="507"/>
                </a:cubicBezTo>
                <a:cubicBezTo>
                  <a:pt x="420" y="460"/>
                  <a:pt x="420" y="393"/>
                  <a:pt x="420" y="329"/>
                </a:cubicBezTo>
                <a:cubicBezTo>
                  <a:pt x="420" y="266"/>
                  <a:pt x="420" y="199"/>
                  <a:pt x="418" y="152"/>
                </a:cubicBezTo>
                <a:close/>
              </a:path>
            </a:pathLst>
          </a:custGeom>
          <a:solidFill>
            <a:srgbClr val="0F4B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52" name="Freeform 7">
            <a:extLst>
              <a:ext uri="{FF2B5EF4-FFF2-40B4-BE49-F238E27FC236}">
                <a16:creationId xmlns:a16="http://schemas.microsoft.com/office/drawing/2014/main" xmlns="" id="{988453F6-E41C-4F00-890E-9DE933D27098}"/>
              </a:ext>
            </a:extLst>
          </p:cNvPr>
          <p:cNvSpPr>
            <a:spLocks/>
          </p:cNvSpPr>
          <p:nvPr/>
        </p:nvSpPr>
        <p:spPr bwMode="auto">
          <a:xfrm>
            <a:off x="2994462" y="1263441"/>
            <a:ext cx="2219194" cy="2633663"/>
          </a:xfrm>
          <a:custGeom>
            <a:avLst/>
            <a:gdLst>
              <a:gd name="T0" fmla="*/ 418 w 422"/>
              <a:gd name="T1" fmla="*/ 152 h 660"/>
              <a:gd name="T2" fmla="*/ 363 w 422"/>
              <a:gd name="T3" fmla="*/ 0 h 660"/>
              <a:gd name="T4" fmla="*/ 0 w 422"/>
              <a:gd name="T5" fmla="*/ 0 h 660"/>
              <a:gd name="T6" fmla="*/ 65 w 422"/>
              <a:gd name="T7" fmla="*/ 132 h 660"/>
              <a:gd name="T8" fmla="*/ 65 w 422"/>
              <a:gd name="T9" fmla="*/ 343 h 660"/>
              <a:gd name="T10" fmla="*/ 64 w 422"/>
              <a:gd name="T11" fmla="*/ 528 h 660"/>
              <a:gd name="T12" fmla="*/ 0 w 422"/>
              <a:gd name="T13" fmla="*/ 660 h 660"/>
              <a:gd name="T14" fmla="*/ 363 w 422"/>
              <a:gd name="T15" fmla="*/ 660 h 660"/>
              <a:gd name="T16" fmla="*/ 418 w 422"/>
              <a:gd name="T17" fmla="*/ 507 h 660"/>
              <a:gd name="T18" fmla="*/ 420 w 422"/>
              <a:gd name="T19" fmla="*/ 329 h 660"/>
              <a:gd name="T20" fmla="*/ 418 w 422"/>
              <a:gd name="T21" fmla="*/ 152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2" h="660">
                <a:moveTo>
                  <a:pt x="418" y="152"/>
                </a:moveTo>
                <a:cubicBezTo>
                  <a:pt x="415" y="67"/>
                  <a:pt x="422" y="0"/>
                  <a:pt x="363" y="0"/>
                </a:cubicBezTo>
                <a:cubicBezTo>
                  <a:pt x="0" y="0"/>
                  <a:pt x="0" y="0"/>
                  <a:pt x="0" y="0"/>
                </a:cubicBezTo>
                <a:cubicBezTo>
                  <a:pt x="71" y="0"/>
                  <a:pt x="64" y="83"/>
                  <a:pt x="65" y="132"/>
                </a:cubicBezTo>
                <a:cubicBezTo>
                  <a:pt x="65" y="135"/>
                  <a:pt x="65" y="251"/>
                  <a:pt x="65" y="343"/>
                </a:cubicBezTo>
                <a:cubicBezTo>
                  <a:pt x="65" y="426"/>
                  <a:pt x="65" y="525"/>
                  <a:pt x="64" y="528"/>
                </a:cubicBezTo>
                <a:cubicBezTo>
                  <a:pt x="64" y="577"/>
                  <a:pt x="71" y="660"/>
                  <a:pt x="0" y="660"/>
                </a:cubicBezTo>
                <a:cubicBezTo>
                  <a:pt x="363" y="660"/>
                  <a:pt x="363" y="660"/>
                  <a:pt x="363" y="660"/>
                </a:cubicBezTo>
                <a:cubicBezTo>
                  <a:pt x="422" y="660"/>
                  <a:pt x="415" y="592"/>
                  <a:pt x="418" y="507"/>
                </a:cubicBezTo>
                <a:cubicBezTo>
                  <a:pt x="420" y="460"/>
                  <a:pt x="420" y="393"/>
                  <a:pt x="420" y="329"/>
                </a:cubicBezTo>
                <a:cubicBezTo>
                  <a:pt x="420" y="266"/>
                  <a:pt x="420" y="199"/>
                  <a:pt x="418" y="152"/>
                </a:cubicBezTo>
                <a:close/>
              </a:path>
            </a:pathLst>
          </a:custGeom>
          <a:solidFill>
            <a:srgbClr val="1363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53" name="Freeform 7">
            <a:extLst>
              <a:ext uri="{FF2B5EF4-FFF2-40B4-BE49-F238E27FC236}">
                <a16:creationId xmlns:a16="http://schemas.microsoft.com/office/drawing/2014/main" xmlns="" id="{31B221C5-B4BD-4172-B003-9C67C5EE21B8}"/>
              </a:ext>
            </a:extLst>
          </p:cNvPr>
          <p:cNvSpPr>
            <a:spLocks/>
          </p:cNvSpPr>
          <p:nvPr/>
        </p:nvSpPr>
        <p:spPr bwMode="auto">
          <a:xfrm>
            <a:off x="779903" y="1271378"/>
            <a:ext cx="2219194" cy="2633663"/>
          </a:xfrm>
          <a:custGeom>
            <a:avLst/>
            <a:gdLst>
              <a:gd name="T0" fmla="*/ 418 w 422"/>
              <a:gd name="T1" fmla="*/ 152 h 660"/>
              <a:gd name="T2" fmla="*/ 363 w 422"/>
              <a:gd name="T3" fmla="*/ 0 h 660"/>
              <a:gd name="T4" fmla="*/ 0 w 422"/>
              <a:gd name="T5" fmla="*/ 0 h 660"/>
              <a:gd name="T6" fmla="*/ 65 w 422"/>
              <a:gd name="T7" fmla="*/ 132 h 660"/>
              <a:gd name="T8" fmla="*/ 65 w 422"/>
              <a:gd name="T9" fmla="*/ 343 h 660"/>
              <a:gd name="T10" fmla="*/ 64 w 422"/>
              <a:gd name="T11" fmla="*/ 528 h 660"/>
              <a:gd name="T12" fmla="*/ 0 w 422"/>
              <a:gd name="T13" fmla="*/ 660 h 660"/>
              <a:gd name="T14" fmla="*/ 363 w 422"/>
              <a:gd name="T15" fmla="*/ 660 h 660"/>
              <a:gd name="T16" fmla="*/ 418 w 422"/>
              <a:gd name="T17" fmla="*/ 507 h 660"/>
              <a:gd name="T18" fmla="*/ 420 w 422"/>
              <a:gd name="T19" fmla="*/ 329 h 660"/>
              <a:gd name="T20" fmla="*/ 418 w 422"/>
              <a:gd name="T21" fmla="*/ 152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2" h="660">
                <a:moveTo>
                  <a:pt x="418" y="152"/>
                </a:moveTo>
                <a:cubicBezTo>
                  <a:pt x="415" y="67"/>
                  <a:pt x="422" y="0"/>
                  <a:pt x="363" y="0"/>
                </a:cubicBezTo>
                <a:cubicBezTo>
                  <a:pt x="0" y="0"/>
                  <a:pt x="0" y="0"/>
                  <a:pt x="0" y="0"/>
                </a:cubicBezTo>
                <a:cubicBezTo>
                  <a:pt x="71" y="0"/>
                  <a:pt x="64" y="83"/>
                  <a:pt x="65" y="132"/>
                </a:cubicBezTo>
                <a:cubicBezTo>
                  <a:pt x="65" y="135"/>
                  <a:pt x="65" y="251"/>
                  <a:pt x="65" y="343"/>
                </a:cubicBezTo>
                <a:cubicBezTo>
                  <a:pt x="65" y="426"/>
                  <a:pt x="65" y="525"/>
                  <a:pt x="64" y="528"/>
                </a:cubicBezTo>
                <a:cubicBezTo>
                  <a:pt x="64" y="577"/>
                  <a:pt x="71" y="660"/>
                  <a:pt x="0" y="660"/>
                </a:cubicBezTo>
                <a:cubicBezTo>
                  <a:pt x="363" y="660"/>
                  <a:pt x="363" y="660"/>
                  <a:pt x="363" y="660"/>
                </a:cubicBezTo>
                <a:cubicBezTo>
                  <a:pt x="422" y="660"/>
                  <a:pt x="415" y="592"/>
                  <a:pt x="418" y="507"/>
                </a:cubicBezTo>
                <a:cubicBezTo>
                  <a:pt x="420" y="460"/>
                  <a:pt x="420" y="393"/>
                  <a:pt x="420" y="329"/>
                </a:cubicBezTo>
                <a:cubicBezTo>
                  <a:pt x="420" y="266"/>
                  <a:pt x="420" y="199"/>
                  <a:pt x="418" y="152"/>
                </a:cubicBezTo>
                <a:close/>
              </a:path>
            </a:pathLst>
          </a:custGeom>
          <a:solidFill>
            <a:srgbClr val="35B3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grpSp>
        <p:nvGrpSpPr>
          <p:cNvPr id="58" name="Group 26">
            <a:extLst>
              <a:ext uri="{FF2B5EF4-FFF2-40B4-BE49-F238E27FC236}">
                <a16:creationId xmlns:a16="http://schemas.microsoft.com/office/drawing/2014/main" xmlns="" id="{68F76557-2DB9-4EA2-8F5D-307B9929900A}"/>
              </a:ext>
            </a:extLst>
          </p:cNvPr>
          <p:cNvGrpSpPr/>
          <p:nvPr/>
        </p:nvGrpSpPr>
        <p:grpSpPr>
          <a:xfrm>
            <a:off x="6257708" y="1654400"/>
            <a:ext cx="486990" cy="490214"/>
            <a:chOff x="5016501" y="1625601"/>
            <a:chExt cx="239713" cy="241300"/>
          </a:xfrm>
          <a:solidFill>
            <a:srgbClr val="FFFFFF"/>
          </a:solidFill>
        </p:grpSpPr>
        <p:sp>
          <p:nvSpPr>
            <p:cNvPr id="59" name="Oval 116">
              <a:extLst>
                <a:ext uri="{FF2B5EF4-FFF2-40B4-BE49-F238E27FC236}">
                  <a16:creationId xmlns:a16="http://schemas.microsoft.com/office/drawing/2014/main" xmlns="" id="{4FE7FD3D-02D1-4F4D-A2C0-73A11C91F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501" y="1803401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armonyOS Sans SC" panose="00000500000000000000" pitchFamily="2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60" name="Freeform 117">
              <a:extLst>
                <a:ext uri="{FF2B5EF4-FFF2-40B4-BE49-F238E27FC236}">
                  <a16:creationId xmlns:a16="http://schemas.microsoft.com/office/drawing/2014/main" xmlns="" id="{16E594DD-14B3-4A89-89F0-B4059B745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6" y="1709738"/>
              <a:ext cx="153988" cy="157163"/>
            </a:xfrm>
            <a:custGeom>
              <a:avLst/>
              <a:gdLst>
                <a:gd name="T0" fmla="*/ 0 w 41"/>
                <a:gd name="T1" fmla="*/ 0 h 42"/>
                <a:gd name="T2" fmla="*/ 0 w 41"/>
                <a:gd name="T3" fmla="*/ 11 h 42"/>
                <a:gd name="T4" fmla="*/ 21 w 41"/>
                <a:gd name="T5" fmla="*/ 20 h 42"/>
                <a:gd name="T6" fmla="*/ 30 w 41"/>
                <a:gd name="T7" fmla="*/ 42 h 42"/>
                <a:gd name="T8" fmla="*/ 41 w 41"/>
                <a:gd name="T9" fmla="*/ 42 h 42"/>
                <a:gd name="T10" fmla="*/ 0 w 41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2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8" y="11"/>
                    <a:pt x="15" y="15"/>
                    <a:pt x="21" y="20"/>
                  </a:cubicBezTo>
                  <a:cubicBezTo>
                    <a:pt x="26" y="26"/>
                    <a:pt x="30" y="33"/>
                    <a:pt x="30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19"/>
                    <a:pt x="2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armonyOS Sans SC" panose="00000500000000000000" pitchFamily="2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61" name="Freeform 118">
              <a:extLst>
                <a:ext uri="{FF2B5EF4-FFF2-40B4-BE49-F238E27FC236}">
                  <a16:creationId xmlns:a16="http://schemas.microsoft.com/office/drawing/2014/main" xmlns="" id="{1713E4C7-021A-4D58-9F24-082E40DBA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6" y="1625601"/>
              <a:ext cx="236538" cy="241300"/>
            </a:xfrm>
            <a:custGeom>
              <a:avLst/>
              <a:gdLst>
                <a:gd name="T0" fmla="*/ 0 w 63"/>
                <a:gd name="T1" fmla="*/ 0 h 64"/>
                <a:gd name="T2" fmla="*/ 0 w 63"/>
                <a:gd name="T3" fmla="*/ 11 h 64"/>
                <a:gd name="T4" fmla="*/ 52 w 63"/>
                <a:gd name="T5" fmla="*/ 64 h 64"/>
                <a:gd name="T6" fmla="*/ 63 w 63"/>
                <a:gd name="T7" fmla="*/ 64 h 64"/>
                <a:gd name="T8" fmla="*/ 0 w 6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8" y="12"/>
                    <a:pt x="51" y="35"/>
                    <a:pt x="52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29"/>
                    <a:pt x="3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armonyOS Sans SC" panose="00000500000000000000" pitchFamily="2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  <a:sym typeface="HarmonyOS Sans SC" panose="00000500000000000000" pitchFamily="2" charset="-122"/>
              </a:endParaRPr>
            </a:p>
          </p:txBody>
        </p:sp>
      </p:grpSp>
      <p:grpSp>
        <p:nvGrpSpPr>
          <p:cNvPr id="63" name="Group 31">
            <a:extLst>
              <a:ext uri="{FF2B5EF4-FFF2-40B4-BE49-F238E27FC236}">
                <a16:creationId xmlns:a16="http://schemas.microsoft.com/office/drawing/2014/main" xmlns="" id="{534DCD68-3674-4632-8125-015C3944A8F6}"/>
              </a:ext>
            </a:extLst>
          </p:cNvPr>
          <p:cNvGrpSpPr/>
          <p:nvPr/>
        </p:nvGrpSpPr>
        <p:grpSpPr>
          <a:xfrm>
            <a:off x="4045786" y="1656012"/>
            <a:ext cx="490214" cy="486990"/>
            <a:chOff x="3573463" y="3068638"/>
            <a:chExt cx="241300" cy="239713"/>
          </a:xfrm>
          <a:solidFill>
            <a:srgbClr val="FFFFFF"/>
          </a:solidFill>
        </p:grpSpPr>
        <p:sp>
          <p:nvSpPr>
            <p:cNvPr id="64" name="Freeform 346">
              <a:extLst>
                <a:ext uri="{FF2B5EF4-FFF2-40B4-BE49-F238E27FC236}">
                  <a16:creationId xmlns:a16="http://schemas.microsoft.com/office/drawing/2014/main" xmlns="" id="{2F08D666-9903-48A0-BAA1-7F4EF92E25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3463" y="3068638"/>
              <a:ext cx="241300" cy="239713"/>
            </a:xfrm>
            <a:custGeom>
              <a:avLst/>
              <a:gdLst>
                <a:gd name="T0" fmla="*/ 0 w 152"/>
                <a:gd name="T1" fmla="*/ 0 h 151"/>
                <a:gd name="T2" fmla="*/ 0 w 152"/>
                <a:gd name="T3" fmla="*/ 151 h 151"/>
                <a:gd name="T4" fmla="*/ 152 w 152"/>
                <a:gd name="T5" fmla="*/ 151 h 151"/>
                <a:gd name="T6" fmla="*/ 152 w 152"/>
                <a:gd name="T7" fmla="*/ 0 h 151"/>
                <a:gd name="T8" fmla="*/ 0 w 152"/>
                <a:gd name="T9" fmla="*/ 0 h 151"/>
                <a:gd name="T10" fmla="*/ 57 w 152"/>
                <a:gd name="T11" fmla="*/ 19 h 151"/>
                <a:gd name="T12" fmla="*/ 66 w 152"/>
                <a:gd name="T13" fmla="*/ 19 h 151"/>
                <a:gd name="T14" fmla="*/ 66 w 152"/>
                <a:gd name="T15" fmla="*/ 28 h 151"/>
                <a:gd name="T16" fmla="*/ 57 w 152"/>
                <a:gd name="T17" fmla="*/ 28 h 151"/>
                <a:gd name="T18" fmla="*/ 57 w 152"/>
                <a:gd name="T19" fmla="*/ 19 h 151"/>
                <a:gd name="T20" fmla="*/ 38 w 152"/>
                <a:gd name="T21" fmla="*/ 19 h 151"/>
                <a:gd name="T22" fmla="*/ 47 w 152"/>
                <a:gd name="T23" fmla="*/ 19 h 151"/>
                <a:gd name="T24" fmla="*/ 47 w 152"/>
                <a:gd name="T25" fmla="*/ 28 h 151"/>
                <a:gd name="T26" fmla="*/ 38 w 152"/>
                <a:gd name="T27" fmla="*/ 28 h 151"/>
                <a:gd name="T28" fmla="*/ 38 w 152"/>
                <a:gd name="T29" fmla="*/ 19 h 151"/>
                <a:gd name="T30" fmla="*/ 19 w 152"/>
                <a:gd name="T31" fmla="*/ 19 h 151"/>
                <a:gd name="T32" fmla="*/ 29 w 152"/>
                <a:gd name="T33" fmla="*/ 19 h 151"/>
                <a:gd name="T34" fmla="*/ 29 w 152"/>
                <a:gd name="T35" fmla="*/ 28 h 151"/>
                <a:gd name="T36" fmla="*/ 19 w 152"/>
                <a:gd name="T37" fmla="*/ 28 h 151"/>
                <a:gd name="T38" fmla="*/ 19 w 152"/>
                <a:gd name="T39" fmla="*/ 19 h 151"/>
                <a:gd name="T40" fmla="*/ 133 w 152"/>
                <a:gd name="T41" fmla="*/ 132 h 151"/>
                <a:gd name="T42" fmla="*/ 19 w 152"/>
                <a:gd name="T43" fmla="*/ 132 h 151"/>
                <a:gd name="T44" fmla="*/ 19 w 152"/>
                <a:gd name="T45" fmla="*/ 38 h 151"/>
                <a:gd name="T46" fmla="*/ 133 w 152"/>
                <a:gd name="T47" fmla="*/ 38 h 151"/>
                <a:gd name="T48" fmla="*/ 133 w 152"/>
                <a:gd name="T49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151">
                  <a:moveTo>
                    <a:pt x="0" y="0"/>
                  </a:moveTo>
                  <a:lnTo>
                    <a:pt x="0" y="151"/>
                  </a:lnTo>
                  <a:lnTo>
                    <a:pt x="152" y="151"/>
                  </a:lnTo>
                  <a:lnTo>
                    <a:pt x="152" y="0"/>
                  </a:lnTo>
                  <a:lnTo>
                    <a:pt x="0" y="0"/>
                  </a:lnTo>
                  <a:close/>
                  <a:moveTo>
                    <a:pt x="57" y="19"/>
                  </a:moveTo>
                  <a:lnTo>
                    <a:pt x="66" y="19"/>
                  </a:lnTo>
                  <a:lnTo>
                    <a:pt x="66" y="28"/>
                  </a:lnTo>
                  <a:lnTo>
                    <a:pt x="57" y="28"/>
                  </a:lnTo>
                  <a:lnTo>
                    <a:pt x="57" y="19"/>
                  </a:lnTo>
                  <a:close/>
                  <a:moveTo>
                    <a:pt x="38" y="19"/>
                  </a:moveTo>
                  <a:lnTo>
                    <a:pt x="47" y="19"/>
                  </a:lnTo>
                  <a:lnTo>
                    <a:pt x="47" y="28"/>
                  </a:lnTo>
                  <a:lnTo>
                    <a:pt x="38" y="28"/>
                  </a:lnTo>
                  <a:lnTo>
                    <a:pt x="38" y="19"/>
                  </a:lnTo>
                  <a:close/>
                  <a:moveTo>
                    <a:pt x="19" y="19"/>
                  </a:moveTo>
                  <a:lnTo>
                    <a:pt x="29" y="19"/>
                  </a:lnTo>
                  <a:lnTo>
                    <a:pt x="29" y="28"/>
                  </a:lnTo>
                  <a:lnTo>
                    <a:pt x="19" y="28"/>
                  </a:lnTo>
                  <a:lnTo>
                    <a:pt x="19" y="19"/>
                  </a:lnTo>
                  <a:close/>
                  <a:moveTo>
                    <a:pt x="133" y="132"/>
                  </a:moveTo>
                  <a:lnTo>
                    <a:pt x="19" y="132"/>
                  </a:lnTo>
                  <a:lnTo>
                    <a:pt x="19" y="38"/>
                  </a:lnTo>
                  <a:lnTo>
                    <a:pt x="133" y="38"/>
                  </a:lnTo>
                  <a:lnTo>
                    <a:pt x="133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armonyOS Sans SC" panose="00000500000000000000" pitchFamily="2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  <a:sym typeface="HarmonyOS Sans SC" panose="00000500000000000000" pitchFamily="2" charset="-122"/>
              </a:endParaRPr>
            </a:p>
          </p:txBody>
        </p:sp>
        <p:sp>
          <p:nvSpPr>
            <p:cNvPr id="65" name="Freeform 347">
              <a:extLst>
                <a:ext uri="{FF2B5EF4-FFF2-40B4-BE49-F238E27FC236}">
                  <a16:creationId xmlns:a16="http://schemas.microsoft.com/office/drawing/2014/main" xmlns="" id="{8A6A49D9-152D-46FE-8FD8-883A50B53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3159126"/>
              <a:ext cx="120650" cy="104775"/>
            </a:xfrm>
            <a:custGeom>
              <a:avLst/>
              <a:gdLst>
                <a:gd name="T0" fmla="*/ 76 w 76"/>
                <a:gd name="T1" fmla="*/ 28 h 66"/>
                <a:gd name="T2" fmla="*/ 57 w 76"/>
                <a:gd name="T3" fmla="*/ 28 h 66"/>
                <a:gd name="T4" fmla="*/ 57 w 76"/>
                <a:gd name="T5" fmla="*/ 0 h 66"/>
                <a:gd name="T6" fmla="*/ 19 w 76"/>
                <a:gd name="T7" fmla="*/ 0 h 66"/>
                <a:gd name="T8" fmla="*/ 19 w 76"/>
                <a:gd name="T9" fmla="*/ 28 h 66"/>
                <a:gd name="T10" fmla="*/ 0 w 76"/>
                <a:gd name="T11" fmla="*/ 28 h 66"/>
                <a:gd name="T12" fmla="*/ 38 w 76"/>
                <a:gd name="T13" fmla="*/ 66 h 66"/>
                <a:gd name="T14" fmla="*/ 76 w 76"/>
                <a:gd name="T15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6">
                  <a:moveTo>
                    <a:pt x="76" y="28"/>
                  </a:moveTo>
                  <a:lnTo>
                    <a:pt x="57" y="28"/>
                  </a:lnTo>
                  <a:lnTo>
                    <a:pt x="57" y="0"/>
                  </a:lnTo>
                  <a:lnTo>
                    <a:pt x="19" y="0"/>
                  </a:lnTo>
                  <a:lnTo>
                    <a:pt x="19" y="28"/>
                  </a:lnTo>
                  <a:lnTo>
                    <a:pt x="0" y="28"/>
                  </a:lnTo>
                  <a:lnTo>
                    <a:pt x="38" y="66"/>
                  </a:ln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armonyOS Sans SC" panose="00000500000000000000" pitchFamily="2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  <a:sym typeface="HarmonyOS Sans SC" panose="00000500000000000000" pitchFamily="2" charset="-122"/>
              </a:endParaRPr>
            </a:p>
          </p:txBody>
        </p:sp>
      </p:grpSp>
      <p:sp>
        <p:nvSpPr>
          <p:cNvPr id="70" name="TextBox 18">
            <a:extLst>
              <a:ext uri="{FF2B5EF4-FFF2-40B4-BE49-F238E27FC236}">
                <a16:creationId xmlns:a16="http://schemas.microsoft.com/office/drawing/2014/main" xmlns="" id="{94C36EFC-08A4-4E2E-8D21-21BB95382A44}"/>
              </a:ext>
            </a:extLst>
          </p:cNvPr>
          <p:cNvSpPr txBox="1"/>
          <p:nvPr/>
        </p:nvSpPr>
        <p:spPr>
          <a:xfrm>
            <a:off x="1142206" y="2331063"/>
            <a:ext cx="1800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  <a:sym typeface="HarmonyOS Sans SC" panose="00000500000000000000" pitchFamily="2" charset="-122"/>
              </a:rPr>
              <a:t>Целевой раздел</a:t>
            </a:r>
            <a:endParaRPr lang="id-ID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73" name="TextBox 18">
            <a:extLst>
              <a:ext uri="{FF2B5EF4-FFF2-40B4-BE49-F238E27FC236}">
                <a16:creationId xmlns:a16="http://schemas.microsoft.com/office/drawing/2014/main" xmlns="" id="{2977C448-28F3-4F6A-A6A5-017A7BDA81D8}"/>
              </a:ext>
            </a:extLst>
          </p:cNvPr>
          <p:cNvSpPr txBox="1"/>
          <p:nvPr/>
        </p:nvSpPr>
        <p:spPr>
          <a:xfrm>
            <a:off x="3274782" y="2347809"/>
            <a:ext cx="201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defRPr>
            </a:lvl1pPr>
          </a:lstStyle>
          <a:p>
            <a:r>
              <a:rPr lang="ru-RU" sz="1600" dirty="0">
                <a:sym typeface="HarmonyOS Sans SC" panose="00000500000000000000" pitchFamily="2" charset="-122"/>
              </a:rPr>
              <a:t>Содержательный раздел</a:t>
            </a:r>
            <a:endParaRPr lang="id-ID" sz="1600" dirty="0">
              <a:sym typeface="HarmonyOS Sans SC" panose="00000500000000000000" pitchFamily="2" charset="-122"/>
            </a:endParaRPr>
          </a:p>
        </p:txBody>
      </p:sp>
      <p:sp>
        <p:nvSpPr>
          <p:cNvPr id="76" name="TextBox 18">
            <a:extLst>
              <a:ext uri="{FF2B5EF4-FFF2-40B4-BE49-F238E27FC236}">
                <a16:creationId xmlns:a16="http://schemas.microsoft.com/office/drawing/2014/main" xmlns="" id="{163BEB63-A352-40D7-88A6-3385C4DF9EC5}"/>
              </a:ext>
            </a:extLst>
          </p:cNvPr>
          <p:cNvSpPr txBox="1"/>
          <p:nvPr/>
        </p:nvSpPr>
        <p:spPr>
          <a:xfrm>
            <a:off x="5427813" y="2366197"/>
            <a:ext cx="209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defRPr>
            </a:lvl1pPr>
          </a:lstStyle>
          <a:p>
            <a:r>
              <a:rPr lang="ru-RU" dirty="0">
                <a:sym typeface="HarmonyOS Sans SC" panose="00000500000000000000" pitchFamily="2" charset="-122"/>
              </a:rPr>
              <a:t>Организационный раздел</a:t>
            </a:r>
            <a:endParaRPr lang="id-ID" dirty="0">
              <a:sym typeface="HarmonyOS Sans SC" panose="00000500000000000000" pitchFamily="2" charset="-122"/>
            </a:endParaRPr>
          </a:p>
        </p:txBody>
      </p:sp>
      <p:sp>
        <p:nvSpPr>
          <p:cNvPr id="78" name="Freeform 40">
            <a:extLst>
              <a:ext uri="{FF2B5EF4-FFF2-40B4-BE49-F238E27FC236}">
                <a16:creationId xmlns:a16="http://schemas.microsoft.com/office/drawing/2014/main" xmlns="" id="{28DED312-8E47-4BE8-BF28-6CF27069E8B6}"/>
              </a:ext>
            </a:extLst>
          </p:cNvPr>
          <p:cNvSpPr>
            <a:spLocks noEditPoints="1"/>
          </p:cNvSpPr>
          <p:nvPr/>
        </p:nvSpPr>
        <p:spPr bwMode="auto">
          <a:xfrm>
            <a:off x="179753" y="248531"/>
            <a:ext cx="198630" cy="392995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 SemiBold" panose="00000700000000000000" charset="0"/>
              <a:cs typeface="Montserrat SemiBold" panose="00000700000000000000" charset="0"/>
            </a:endParaRPr>
          </a:p>
        </p:txBody>
      </p:sp>
      <p:cxnSp>
        <p:nvCxnSpPr>
          <p:cNvPr id="79" name="直接连接符 4">
            <a:extLst>
              <a:ext uri="{FF2B5EF4-FFF2-40B4-BE49-F238E27FC236}">
                <a16:creationId xmlns:a16="http://schemas.microsoft.com/office/drawing/2014/main" xmlns="" id="{CCCAB7BA-067A-4940-94DE-B4E0A0DE682A}"/>
              </a:ext>
            </a:extLst>
          </p:cNvPr>
          <p:cNvCxnSpPr/>
          <p:nvPr/>
        </p:nvCxnSpPr>
        <p:spPr bwMode="auto">
          <a:xfrm flipH="1">
            <a:off x="503718" y="636995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TextBox 2">
            <a:extLst>
              <a:ext uri="{FF2B5EF4-FFF2-40B4-BE49-F238E27FC236}">
                <a16:creationId xmlns:a16="http://schemas.microsoft.com/office/drawing/2014/main" xmlns="" id="{8DEBC07B-DE14-4394-9F44-26A49D3D445D}"/>
              </a:ext>
            </a:extLst>
          </p:cNvPr>
          <p:cNvSpPr txBox="1"/>
          <p:nvPr/>
        </p:nvSpPr>
        <p:spPr>
          <a:xfrm>
            <a:off x="503718" y="17236"/>
            <a:ext cx="742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>
                <a:solidFill>
                  <a:srgbClr val="0F0F0F"/>
                </a:solidFill>
                <a:latin typeface="+mn-lt"/>
                <a:ea typeface="微软雅黑" panose="020B0503020204020204" charset="-122"/>
                <a:cs typeface="Montserrat SemiBold" panose="00000700000000000000" charset="0"/>
                <a:sym typeface="+mn-ea"/>
              </a:rPr>
              <a:t>Структура Федеральной образовательной программы дошкольного образования</a:t>
            </a:r>
            <a:endParaRPr lang="zh-CN" altLang="en-US" b="1" dirty="0">
              <a:solidFill>
                <a:srgbClr val="0F0F0F"/>
              </a:solidFill>
              <a:latin typeface="+mn-lt"/>
              <a:ea typeface="微软雅黑" panose="020B0503020204020204" charset="-122"/>
              <a:cs typeface="Montserrat SemiBold" panose="00000700000000000000" charset="0"/>
              <a:sym typeface="+mn-e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D96F5AC-E4F0-48CF-8757-3C6F8664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7461" l="10000" r="90000">
                        <a14:foregroundMark x1="26630" y1="33398" x2="26630" y2="33398"/>
                        <a14:foregroundMark x1="54674" y1="42969" x2="54674" y2="42969"/>
                        <a14:foregroundMark x1="66957" y1="3320" x2="66957" y2="3320"/>
                        <a14:foregroundMark x1="41413" y1="44922" x2="41413" y2="44922"/>
                        <a14:foregroundMark x1="70109" y1="63086" x2="70109" y2="63086"/>
                        <a14:foregroundMark x1="47717" y1="97461" x2="47717" y2="97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334" y="1640147"/>
            <a:ext cx="1148432" cy="63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96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 noEditPoints="1"/>
          </p:cNvSpPr>
          <p:nvPr/>
        </p:nvSpPr>
        <p:spPr bwMode="auto">
          <a:xfrm>
            <a:off x="514550" y="222544"/>
            <a:ext cx="198630" cy="392995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 SemiBold" panose="00000700000000000000" charset="0"/>
              <a:cs typeface="Montserrat SemiBold" panose="00000700000000000000" charset="0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 flipH="1">
            <a:off x="739200" y="616159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2"/>
          <p:cNvSpPr txBox="1"/>
          <p:nvPr/>
        </p:nvSpPr>
        <p:spPr>
          <a:xfrm>
            <a:off x="613865" y="227695"/>
            <a:ext cx="488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b="1" dirty="0">
                <a:solidFill>
                  <a:srgbClr val="0060A8"/>
                </a:solidFill>
                <a:latin typeface="+mn-lt"/>
                <a:ea typeface="微软雅黑" panose="020B0503020204020204" charset="-122"/>
                <a:cs typeface="Montserrat SemiBold" panose="00000700000000000000" charset="0"/>
                <a:sym typeface="+mn-ea"/>
              </a:rPr>
              <a:t>В целевом разделе представлены:</a:t>
            </a:r>
            <a:endParaRPr lang="zh-CN" altLang="en-US" sz="2000" b="1" dirty="0">
              <a:solidFill>
                <a:srgbClr val="0060A8"/>
              </a:solidFill>
              <a:latin typeface="+mn-lt"/>
              <a:ea typeface="微软雅黑" panose="020B0503020204020204" charset="-122"/>
              <a:cs typeface="Montserrat SemiBold" panose="00000700000000000000" charset="0"/>
              <a:sym typeface="+mn-ea"/>
            </a:endParaRPr>
          </a:p>
        </p:txBody>
      </p:sp>
      <p:sp>
        <p:nvSpPr>
          <p:cNvPr id="47" name="文本框 21"/>
          <p:cNvSpPr txBox="1"/>
          <p:nvPr/>
        </p:nvSpPr>
        <p:spPr>
          <a:xfrm>
            <a:off x="271467" y="993860"/>
            <a:ext cx="3008145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3760"/>
                </a:solidFill>
                <a:latin typeface="+mn-lt"/>
              </a:rPr>
              <a:t>Описание и характеристика структуры программы, цели и задачи, принципы и подходы к ее формированию</a:t>
            </a:r>
            <a:endParaRPr lang="en-US" sz="1400" b="1" dirty="0">
              <a:solidFill>
                <a:srgbClr val="003760"/>
              </a:solidFill>
              <a:latin typeface="+mn-lt"/>
              <a:sym typeface="+mn-lt"/>
            </a:endParaRPr>
          </a:p>
        </p:txBody>
      </p:sp>
      <p:sp>
        <p:nvSpPr>
          <p:cNvPr id="7" name="文本框 21"/>
          <p:cNvSpPr txBox="1"/>
          <p:nvPr/>
        </p:nvSpPr>
        <p:spPr>
          <a:xfrm>
            <a:off x="1692474" y="2503832"/>
            <a:ext cx="6228644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ru-RU" dirty="0">
                <a:solidFill>
                  <a:srgbClr val="003760"/>
                </a:solidFill>
                <a:latin typeface="+mn-lt"/>
              </a:rPr>
              <a:t>Планируемые образовательные результаты освоения Федеральной программы в младенческом, раннем и дошкольном возрасте, а также на этапе завершения освоения Федеральной программы</a:t>
            </a:r>
            <a:endParaRPr lang="en-US" b="0" dirty="0">
              <a:solidFill>
                <a:srgbClr val="003760"/>
              </a:solidFill>
              <a:latin typeface="+mn-lt"/>
              <a:sym typeface="+mn-lt"/>
            </a:endParaRPr>
          </a:p>
        </p:txBody>
      </p:sp>
      <p:sp>
        <p:nvSpPr>
          <p:cNvPr id="24" name="文本框 21">
            <a:extLst>
              <a:ext uri="{FF2B5EF4-FFF2-40B4-BE49-F238E27FC236}">
                <a16:creationId xmlns:a16="http://schemas.microsoft.com/office/drawing/2014/main" xmlns="" id="{1E44C2B6-0A4A-43B5-9D4E-A3C92F4976B8}"/>
              </a:ext>
            </a:extLst>
          </p:cNvPr>
          <p:cNvSpPr txBox="1"/>
          <p:nvPr/>
        </p:nvSpPr>
        <p:spPr>
          <a:xfrm>
            <a:off x="5940946" y="993861"/>
            <a:ext cx="2756056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3760"/>
                </a:solidFill>
                <a:latin typeface="+mn-lt"/>
              </a:rPr>
              <a:t>Подходы к педагогической диагностике планируемых образовательных результатов</a:t>
            </a:r>
            <a:endParaRPr lang="en-US" sz="1400" b="1" dirty="0">
              <a:solidFill>
                <a:srgbClr val="003760"/>
              </a:solidFill>
              <a:latin typeface="+mn-lt"/>
              <a:sym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0626" y="3940696"/>
            <a:ext cx="6290492" cy="954107"/>
          </a:xfrm>
          <a:prstGeom prst="rect">
            <a:avLst/>
          </a:prstGeom>
          <a:solidFill>
            <a:schemeClr val="bg1"/>
          </a:solidFill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+mj-lt"/>
              </a:rPr>
              <a:t>Целью ФОП ДО </a:t>
            </a:r>
            <a:r>
              <a:rPr lang="ru-RU" sz="1400" dirty="0">
                <a:solidFill>
                  <a:srgbClr val="C00000"/>
                </a:solidFill>
                <a:latin typeface="+mj-lt"/>
              </a:rPr>
              <a:t>является разностороннее 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</a:t>
            </a:r>
            <a:r>
              <a:rPr lang="ru-RU" sz="1400" dirty="0" smtClean="0">
                <a:solidFill>
                  <a:srgbClr val="C00000"/>
                </a:solidFill>
                <a:latin typeface="+mj-lt"/>
              </a:rPr>
              <a:t>традиций</a:t>
            </a:r>
            <a:endParaRPr lang="ru-RU" sz="1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544" y="647036"/>
            <a:ext cx="1846317" cy="1786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8007" y="230546"/>
            <a:ext cx="90017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zh-CN" sz="2100" b="1" dirty="0">
                <a:solidFill>
                  <a:srgbClr val="0F0F0F"/>
                </a:solidFill>
                <a:latin typeface="+mj-lt"/>
                <a:ea typeface="微软雅黑" panose="020B0503020204020204" charset="-122"/>
                <a:cs typeface="Montserrat SemiBold" panose="00000700000000000000" charset="0"/>
                <a:sym typeface="+mn-ea"/>
              </a:rPr>
              <a:t>В содержательном разделе представлены:</a:t>
            </a:r>
            <a:endParaRPr lang="zh-CN" altLang="en-US" sz="2100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4" name="Freeform 40"/>
          <p:cNvSpPr>
            <a:spLocks noEditPoints="1"/>
          </p:cNvSpPr>
          <p:nvPr/>
        </p:nvSpPr>
        <p:spPr bwMode="auto">
          <a:xfrm>
            <a:off x="415235" y="227695"/>
            <a:ext cx="198630" cy="392995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 bwMode="auto">
          <a:xfrm flipH="1">
            <a:off x="739200" y="616159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Freeform 29">
            <a:extLst>
              <a:ext uri="{FF2B5EF4-FFF2-40B4-BE49-F238E27FC236}">
                <a16:creationId xmlns:a16="http://schemas.microsoft.com/office/drawing/2014/main" xmlns="" id="{617F6EEB-9188-47BC-859E-7B8E483C985D}"/>
              </a:ext>
            </a:extLst>
          </p:cNvPr>
          <p:cNvSpPr>
            <a:spLocks/>
          </p:cNvSpPr>
          <p:nvPr/>
        </p:nvSpPr>
        <p:spPr bwMode="auto">
          <a:xfrm flipH="1">
            <a:off x="5848554" y="2623169"/>
            <a:ext cx="2376000" cy="1440000"/>
          </a:xfrm>
          <a:custGeom>
            <a:avLst/>
            <a:gdLst>
              <a:gd name="T0" fmla="*/ 830 w 1076"/>
              <a:gd name="T1" fmla="*/ 363 h 727"/>
              <a:gd name="T2" fmla="*/ 1076 w 1076"/>
              <a:gd name="T3" fmla="*/ 115 h 727"/>
              <a:gd name="T4" fmla="*/ 360 w 1076"/>
              <a:gd name="T5" fmla="*/ 115 h 727"/>
              <a:gd name="T6" fmla="*/ 360 w 1076"/>
              <a:gd name="T7" fmla="*/ 0 h 727"/>
              <a:gd name="T8" fmla="*/ 0 w 1076"/>
              <a:gd name="T9" fmla="*/ 363 h 727"/>
              <a:gd name="T10" fmla="*/ 360 w 1076"/>
              <a:gd name="T11" fmla="*/ 727 h 727"/>
              <a:gd name="T12" fmla="*/ 360 w 1076"/>
              <a:gd name="T13" fmla="*/ 592 h 727"/>
              <a:gd name="T14" fmla="*/ 1056 w 1076"/>
              <a:gd name="T15" fmla="*/ 592 h 727"/>
              <a:gd name="T16" fmla="*/ 830 w 1076"/>
              <a:gd name="T17" fmla="*/ 36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6" h="727">
                <a:moveTo>
                  <a:pt x="830" y="363"/>
                </a:moveTo>
                <a:lnTo>
                  <a:pt x="1076" y="115"/>
                </a:lnTo>
                <a:lnTo>
                  <a:pt x="360" y="115"/>
                </a:lnTo>
                <a:lnTo>
                  <a:pt x="360" y="0"/>
                </a:lnTo>
                <a:lnTo>
                  <a:pt x="0" y="363"/>
                </a:lnTo>
                <a:lnTo>
                  <a:pt x="360" y="727"/>
                </a:lnTo>
                <a:lnTo>
                  <a:pt x="360" y="592"/>
                </a:lnTo>
                <a:lnTo>
                  <a:pt x="1056" y="592"/>
                </a:lnTo>
                <a:lnTo>
                  <a:pt x="830" y="363"/>
                </a:lnTo>
                <a:close/>
              </a:path>
            </a:pathLst>
          </a:custGeom>
          <a:solidFill>
            <a:srgbClr val="0F4BAD"/>
          </a:solidFill>
          <a:ln>
            <a:noFill/>
          </a:ln>
          <a:scene3d>
            <a:camera prst="perspectiveRelaxed"/>
            <a:lightRig rig="morning" dir="t"/>
          </a:scene3d>
          <a:sp3d extrusionH="190500" prstMaterial="matte"/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57" name="Freeform 30">
            <a:extLst>
              <a:ext uri="{FF2B5EF4-FFF2-40B4-BE49-F238E27FC236}">
                <a16:creationId xmlns:a16="http://schemas.microsoft.com/office/drawing/2014/main" xmlns="" id="{687516A1-0619-41E6-B289-D1762FF77BB6}"/>
              </a:ext>
            </a:extLst>
          </p:cNvPr>
          <p:cNvSpPr>
            <a:spLocks/>
          </p:cNvSpPr>
          <p:nvPr/>
        </p:nvSpPr>
        <p:spPr bwMode="auto">
          <a:xfrm flipH="1">
            <a:off x="3381453" y="2623169"/>
            <a:ext cx="2376000" cy="1440000"/>
          </a:xfrm>
          <a:custGeom>
            <a:avLst/>
            <a:gdLst>
              <a:gd name="T0" fmla="*/ 832 w 1078"/>
              <a:gd name="T1" fmla="*/ 363 h 727"/>
              <a:gd name="T2" fmla="*/ 1078 w 1078"/>
              <a:gd name="T3" fmla="*/ 115 h 727"/>
              <a:gd name="T4" fmla="*/ 360 w 1078"/>
              <a:gd name="T5" fmla="*/ 115 h 727"/>
              <a:gd name="T6" fmla="*/ 360 w 1078"/>
              <a:gd name="T7" fmla="*/ 0 h 727"/>
              <a:gd name="T8" fmla="*/ 0 w 1078"/>
              <a:gd name="T9" fmla="*/ 363 h 727"/>
              <a:gd name="T10" fmla="*/ 360 w 1078"/>
              <a:gd name="T11" fmla="*/ 727 h 727"/>
              <a:gd name="T12" fmla="*/ 360 w 1078"/>
              <a:gd name="T13" fmla="*/ 592 h 727"/>
              <a:gd name="T14" fmla="*/ 1058 w 1078"/>
              <a:gd name="T15" fmla="*/ 592 h 727"/>
              <a:gd name="T16" fmla="*/ 832 w 1078"/>
              <a:gd name="T17" fmla="*/ 36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8" h="727">
                <a:moveTo>
                  <a:pt x="832" y="363"/>
                </a:moveTo>
                <a:lnTo>
                  <a:pt x="1078" y="115"/>
                </a:lnTo>
                <a:lnTo>
                  <a:pt x="360" y="115"/>
                </a:lnTo>
                <a:lnTo>
                  <a:pt x="360" y="0"/>
                </a:lnTo>
                <a:lnTo>
                  <a:pt x="0" y="363"/>
                </a:lnTo>
                <a:lnTo>
                  <a:pt x="360" y="727"/>
                </a:lnTo>
                <a:lnTo>
                  <a:pt x="360" y="592"/>
                </a:lnTo>
                <a:lnTo>
                  <a:pt x="1058" y="592"/>
                </a:lnTo>
                <a:lnTo>
                  <a:pt x="832" y="363"/>
                </a:lnTo>
                <a:close/>
              </a:path>
            </a:pathLst>
          </a:custGeom>
          <a:solidFill>
            <a:srgbClr val="1363DF"/>
          </a:solidFill>
          <a:ln>
            <a:noFill/>
          </a:ln>
          <a:scene3d>
            <a:camera prst="perspectiveRelaxed"/>
            <a:lightRig rig="morning" dir="t"/>
          </a:scene3d>
          <a:sp3d extrusionH="190500" prstMaterial="matte"/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58" name="Freeform 31">
            <a:extLst>
              <a:ext uri="{FF2B5EF4-FFF2-40B4-BE49-F238E27FC236}">
                <a16:creationId xmlns:a16="http://schemas.microsoft.com/office/drawing/2014/main" xmlns="" id="{1F72246D-89FD-493E-9655-95B3A4D4367B}"/>
              </a:ext>
            </a:extLst>
          </p:cNvPr>
          <p:cNvSpPr>
            <a:spLocks/>
          </p:cNvSpPr>
          <p:nvPr/>
        </p:nvSpPr>
        <p:spPr bwMode="auto">
          <a:xfrm flipH="1">
            <a:off x="956375" y="2611131"/>
            <a:ext cx="2376000" cy="1440000"/>
          </a:xfrm>
          <a:custGeom>
            <a:avLst/>
            <a:gdLst>
              <a:gd name="T0" fmla="*/ 832 w 1078"/>
              <a:gd name="T1" fmla="*/ 363 h 727"/>
              <a:gd name="T2" fmla="*/ 1078 w 1078"/>
              <a:gd name="T3" fmla="*/ 115 h 727"/>
              <a:gd name="T4" fmla="*/ 362 w 1078"/>
              <a:gd name="T5" fmla="*/ 115 h 727"/>
              <a:gd name="T6" fmla="*/ 362 w 1078"/>
              <a:gd name="T7" fmla="*/ 0 h 727"/>
              <a:gd name="T8" fmla="*/ 0 w 1078"/>
              <a:gd name="T9" fmla="*/ 363 h 727"/>
              <a:gd name="T10" fmla="*/ 362 w 1078"/>
              <a:gd name="T11" fmla="*/ 727 h 727"/>
              <a:gd name="T12" fmla="*/ 362 w 1078"/>
              <a:gd name="T13" fmla="*/ 592 h 727"/>
              <a:gd name="T14" fmla="*/ 1058 w 1078"/>
              <a:gd name="T15" fmla="*/ 592 h 727"/>
              <a:gd name="T16" fmla="*/ 832 w 1078"/>
              <a:gd name="T17" fmla="*/ 36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8" h="727">
                <a:moveTo>
                  <a:pt x="832" y="363"/>
                </a:moveTo>
                <a:lnTo>
                  <a:pt x="1078" y="115"/>
                </a:lnTo>
                <a:lnTo>
                  <a:pt x="362" y="115"/>
                </a:lnTo>
                <a:lnTo>
                  <a:pt x="362" y="0"/>
                </a:lnTo>
                <a:lnTo>
                  <a:pt x="0" y="363"/>
                </a:lnTo>
                <a:lnTo>
                  <a:pt x="362" y="727"/>
                </a:lnTo>
                <a:lnTo>
                  <a:pt x="362" y="592"/>
                </a:lnTo>
                <a:lnTo>
                  <a:pt x="1058" y="592"/>
                </a:lnTo>
                <a:lnTo>
                  <a:pt x="832" y="363"/>
                </a:lnTo>
                <a:close/>
              </a:path>
            </a:pathLst>
          </a:custGeom>
          <a:solidFill>
            <a:srgbClr val="35B3F1"/>
          </a:solidFill>
          <a:ln>
            <a:noFill/>
          </a:ln>
          <a:scene3d>
            <a:camera prst="perspectiveRelaxed"/>
            <a:lightRig rig="morning" dir="t"/>
          </a:scene3d>
          <a:sp3d extrusionH="190500" prstMaterial="matte"/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cxnSp>
        <p:nvCxnSpPr>
          <p:cNvPr id="59" name="Straight Connector 42">
            <a:extLst>
              <a:ext uri="{FF2B5EF4-FFF2-40B4-BE49-F238E27FC236}">
                <a16:creationId xmlns:a16="http://schemas.microsoft.com/office/drawing/2014/main" xmlns="" id="{BEB51858-0E88-48BB-82B8-3285FC3A6931}"/>
              </a:ext>
            </a:extLst>
          </p:cNvPr>
          <p:cNvCxnSpPr/>
          <p:nvPr/>
        </p:nvCxnSpPr>
        <p:spPr>
          <a:xfrm flipV="1">
            <a:off x="2193453" y="2611131"/>
            <a:ext cx="0" cy="547221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60" name="Straight Connector 43">
            <a:extLst>
              <a:ext uri="{FF2B5EF4-FFF2-40B4-BE49-F238E27FC236}">
                <a16:creationId xmlns:a16="http://schemas.microsoft.com/office/drawing/2014/main" xmlns="" id="{0FC11F05-37F3-45D6-B6C7-9E7CC181914B}"/>
              </a:ext>
            </a:extLst>
          </p:cNvPr>
          <p:cNvCxnSpPr/>
          <p:nvPr/>
        </p:nvCxnSpPr>
        <p:spPr>
          <a:xfrm flipV="1">
            <a:off x="4667367" y="2602428"/>
            <a:ext cx="0" cy="547221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61" name="Straight Connector 44">
            <a:extLst>
              <a:ext uri="{FF2B5EF4-FFF2-40B4-BE49-F238E27FC236}">
                <a16:creationId xmlns:a16="http://schemas.microsoft.com/office/drawing/2014/main" xmlns="" id="{2F94B35F-4954-442C-B573-FB6EB231DE01}"/>
              </a:ext>
            </a:extLst>
          </p:cNvPr>
          <p:cNvCxnSpPr/>
          <p:nvPr/>
        </p:nvCxnSpPr>
        <p:spPr>
          <a:xfrm flipV="1">
            <a:off x="7155128" y="2605991"/>
            <a:ext cx="0" cy="547221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64" name="Oval 69">
            <a:extLst>
              <a:ext uri="{FF2B5EF4-FFF2-40B4-BE49-F238E27FC236}">
                <a16:creationId xmlns:a16="http://schemas.microsoft.com/office/drawing/2014/main" xmlns="" id="{415D769C-BE8E-4D75-91F2-2A782A88AB15}"/>
              </a:ext>
            </a:extLst>
          </p:cNvPr>
          <p:cNvSpPr/>
          <p:nvPr/>
        </p:nvSpPr>
        <p:spPr>
          <a:xfrm>
            <a:off x="1756421" y="1121816"/>
            <a:ext cx="479804" cy="479804"/>
          </a:xfrm>
          <a:prstGeom prst="ellipse">
            <a:avLst/>
          </a:prstGeom>
          <a:solidFill>
            <a:srgbClr val="35B3F1"/>
          </a:solidFill>
          <a:ln w="25400" cap="flat" cmpd="sng" algn="ctr">
            <a:solidFill>
              <a:srgbClr val="000000">
                <a:alpha val="2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65" name="Oval 70">
            <a:extLst>
              <a:ext uri="{FF2B5EF4-FFF2-40B4-BE49-F238E27FC236}">
                <a16:creationId xmlns:a16="http://schemas.microsoft.com/office/drawing/2014/main" xmlns="" id="{99B9746B-5CD2-438C-B172-0597266642A7}"/>
              </a:ext>
            </a:extLst>
          </p:cNvPr>
          <p:cNvSpPr/>
          <p:nvPr/>
        </p:nvSpPr>
        <p:spPr>
          <a:xfrm>
            <a:off x="4333070" y="1107782"/>
            <a:ext cx="479804" cy="479804"/>
          </a:xfrm>
          <a:prstGeom prst="ellipse">
            <a:avLst/>
          </a:prstGeom>
          <a:solidFill>
            <a:srgbClr val="1363DF"/>
          </a:solidFill>
          <a:ln w="25400" cap="flat" cmpd="sng" algn="ctr">
            <a:solidFill>
              <a:srgbClr val="000000">
                <a:alpha val="2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66" name="Oval 71">
            <a:extLst>
              <a:ext uri="{FF2B5EF4-FFF2-40B4-BE49-F238E27FC236}">
                <a16:creationId xmlns:a16="http://schemas.microsoft.com/office/drawing/2014/main" xmlns="" id="{C777B02F-D05D-4810-9E15-FB92A4272E1B}"/>
              </a:ext>
            </a:extLst>
          </p:cNvPr>
          <p:cNvSpPr/>
          <p:nvPr/>
        </p:nvSpPr>
        <p:spPr>
          <a:xfrm>
            <a:off x="6712842" y="1132768"/>
            <a:ext cx="479804" cy="479804"/>
          </a:xfrm>
          <a:prstGeom prst="ellipse">
            <a:avLst/>
          </a:prstGeom>
          <a:solidFill>
            <a:srgbClr val="0F4BAD"/>
          </a:solidFill>
          <a:ln w="25400" cap="flat" cmpd="sng" algn="ctr">
            <a:solidFill>
              <a:srgbClr val="000000">
                <a:alpha val="2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69" name="Freeform 5">
            <a:extLst>
              <a:ext uri="{FF2B5EF4-FFF2-40B4-BE49-F238E27FC236}">
                <a16:creationId xmlns:a16="http://schemas.microsoft.com/office/drawing/2014/main" xmlns="" id="{DC5A8EE1-1665-40A3-8870-E68BFE09D8C3}"/>
              </a:ext>
            </a:extLst>
          </p:cNvPr>
          <p:cNvSpPr>
            <a:spLocks noEditPoints="1"/>
          </p:cNvSpPr>
          <p:nvPr/>
        </p:nvSpPr>
        <p:spPr bwMode="auto">
          <a:xfrm>
            <a:off x="1889854" y="1228947"/>
            <a:ext cx="212937" cy="278238"/>
          </a:xfrm>
          <a:custGeom>
            <a:avLst/>
            <a:gdLst>
              <a:gd name="T0" fmla="*/ 51 w 61"/>
              <a:gd name="T1" fmla="*/ 54 h 80"/>
              <a:gd name="T2" fmla="*/ 7 w 61"/>
              <a:gd name="T3" fmla="*/ 25 h 80"/>
              <a:gd name="T4" fmla="*/ 5 w 61"/>
              <a:gd name="T5" fmla="*/ 42 h 80"/>
              <a:gd name="T6" fmla="*/ 12 w 61"/>
              <a:gd name="T7" fmla="*/ 59 h 80"/>
              <a:gd name="T8" fmla="*/ 18 w 61"/>
              <a:gd name="T9" fmla="*/ 80 h 80"/>
              <a:gd name="T10" fmla="*/ 38 w 61"/>
              <a:gd name="T11" fmla="*/ 65 h 80"/>
              <a:gd name="T12" fmla="*/ 12 w 61"/>
              <a:gd name="T13" fmla="*/ 56 h 80"/>
              <a:gd name="T14" fmla="*/ 8 w 61"/>
              <a:gd name="T15" fmla="*/ 43 h 80"/>
              <a:gd name="T16" fmla="*/ 10 w 61"/>
              <a:gd name="T17" fmla="*/ 25 h 80"/>
              <a:gd name="T18" fmla="*/ 48 w 61"/>
              <a:gd name="T19" fmla="*/ 52 h 80"/>
              <a:gd name="T20" fmla="*/ 55 w 61"/>
              <a:gd name="T21" fmla="*/ 66 h 80"/>
              <a:gd name="T22" fmla="*/ 30 w 61"/>
              <a:gd name="T23" fmla="*/ 13 h 80"/>
              <a:gd name="T24" fmla="*/ 35 w 61"/>
              <a:gd name="T25" fmla="*/ 15 h 80"/>
              <a:gd name="T26" fmla="*/ 35 w 61"/>
              <a:gd name="T27" fmla="*/ 11 h 80"/>
              <a:gd name="T28" fmla="*/ 32 w 61"/>
              <a:gd name="T29" fmla="*/ 9 h 80"/>
              <a:gd name="T30" fmla="*/ 29 w 61"/>
              <a:gd name="T31" fmla="*/ 8 h 80"/>
              <a:gd name="T32" fmla="*/ 26 w 61"/>
              <a:gd name="T33" fmla="*/ 9 h 80"/>
              <a:gd name="T34" fmla="*/ 23 w 61"/>
              <a:gd name="T35" fmla="*/ 10 h 80"/>
              <a:gd name="T36" fmla="*/ 22 w 61"/>
              <a:gd name="T37" fmla="*/ 14 h 80"/>
              <a:gd name="T38" fmla="*/ 22 w 61"/>
              <a:gd name="T39" fmla="*/ 16 h 80"/>
              <a:gd name="T40" fmla="*/ 25 w 61"/>
              <a:gd name="T41" fmla="*/ 19 h 80"/>
              <a:gd name="T42" fmla="*/ 29 w 61"/>
              <a:gd name="T43" fmla="*/ 20 h 80"/>
              <a:gd name="T44" fmla="*/ 33 w 61"/>
              <a:gd name="T45" fmla="*/ 18 h 80"/>
              <a:gd name="T46" fmla="*/ 29 w 61"/>
              <a:gd name="T47" fmla="*/ 10 h 80"/>
              <a:gd name="T48" fmla="*/ 38 w 61"/>
              <a:gd name="T49" fmla="*/ 13 h 80"/>
              <a:gd name="T50" fmla="*/ 38 w 61"/>
              <a:gd name="T51" fmla="*/ 16 h 80"/>
              <a:gd name="T52" fmla="*/ 41 w 61"/>
              <a:gd name="T53" fmla="*/ 18 h 80"/>
              <a:gd name="T54" fmla="*/ 43 w 61"/>
              <a:gd name="T55" fmla="*/ 19 h 80"/>
              <a:gd name="T56" fmla="*/ 46 w 61"/>
              <a:gd name="T57" fmla="*/ 18 h 80"/>
              <a:gd name="T58" fmla="*/ 47 w 61"/>
              <a:gd name="T59" fmla="*/ 16 h 80"/>
              <a:gd name="T60" fmla="*/ 48 w 61"/>
              <a:gd name="T61" fmla="*/ 13 h 80"/>
              <a:gd name="T62" fmla="*/ 47 w 61"/>
              <a:gd name="T63" fmla="*/ 10 h 80"/>
              <a:gd name="T64" fmla="*/ 45 w 61"/>
              <a:gd name="T65" fmla="*/ 9 h 80"/>
              <a:gd name="T66" fmla="*/ 42 w 61"/>
              <a:gd name="T67" fmla="*/ 8 h 80"/>
              <a:gd name="T68" fmla="*/ 39 w 61"/>
              <a:gd name="T69" fmla="*/ 9 h 80"/>
              <a:gd name="T70" fmla="*/ 38 w 61"/>
              <a:gd name="T71" fmla="*/ 11 h 80"/>
              <a:gd name="T72" fmla="*/ 41 w 61"/>
              <a:gd name="T73" fmla="*/ 15 h 80"/>
              <a:gd name="T74" fmla="*/ 34 w 61"/>
              <a:gd name="T75" fmla="*/ 23 h 80"/>
              <a:gd name="T76" fmla="*/ 36 w 61"/>
              <a:gd name="T77" fmla="*/ 24 h 80"/>
              <a:gd name="T78" fmla="*/ 38 w 61"/>
              <a:gd name="T79" fmla="*/ 25 h 80"/>
              <a:gd name="T80" fmla="*/ 39 w 61"/>
              <a:gd name="T81" fmla="*/ 24 h 80"/>
              <a:gd name="T82" fmla="*/ 40 w 61"/>
              <a:gd name="T83" fmla="*/ 23 h 80"/>
              <a:gd name="T84" fmla="*/ 40 w 61"/>
              <a:gd name="T85" fmla="*/ 20 h 80"/>
              <a:gd name="T86" fmla="*/ 39 w 61"/>
              <a:gd name="T87" fmla="*/ 19 h 80"/>
              <a:gd name="T88" fmla="*/ 38 w 61"/>
              <a:gd name="T89" fmla="*/ 18 h 80"/>
              <a:gd name="T90" fmla="*/ 36 w 61"/>
              <a:gd name="T91" fmla="*/ 18 h 80"/>
              <a:gd name="T92" fmla="*/ 34 w 61"/>
              <a:gd name="T93" fmla="*/ 19 h 80"/>
              <a:gd name="T94" fmla="*/ 34 w 61"/>
              <a:gd name="T95" fmla="*/ 21 h 80"/>
              <a:gd name="T96" fmla="*/ 38 w 61"/>
              <a:gd name="T97" fmla="*/ 20 h 80"/>
              <a:gd name="T98" fmla="*/ 37 w 61"/>
              <a:gd name="T99" fmla="*/ 22 h 80"/>
              <a:gd name="T100" fmla="*/ 45 w 61"/>
              <a:gd name="T101" fmla="*/ 19 h 80"/>
              <a:gd name="T102" fmla="*/ 44 w 61"/>
              <a:gd name="T103" fmla="*/ 22 h 80"/>
              <a:gd name="T104" fmla="*/ 44 w 61"/>
              <a:gd name="T105" fmla="*/ 24 h 80"/>
              <a:gd name="T106" fmla="*/ 44 w 61"/>
              <a:gd name="T107" fmla="*/ 27 h 80"/>
              <a:gd name="T108" fmla="*/ 46 w 61"/>
              <a:gd name="T109" fmla="*/ 29 h 80"/>
              <a:gd name="T110" fmla="*/ 50 w 61"/>
              <a:gd name="T111" fmla="*/ 29 h 80"/>
              <a:gd name="T112" fmla="*/ 52 w 61"/>
              <a:gd name="T113" fmla="*/ 28 h 80"/>
              <a:gd name="T114" fmla="*/ 53 w 61"/>
              <a:gd name="T115" fmla="*/ 26 h 80"/>
              <a:gd name="T116" fmla="*/ 53 w 61"/>
              <a:gd name="T117" fmla="*/ 23 h 80"/>
              <a:gd name="T118" fmla="*/ 52 w 61"/>
              <a:gd name="T119" fmla="*/ 20 h 80"/>
              <a:gd name="T120" fmla="*/ 49 w 61"/>
              <a:gd name="T121" fmla="*/ 19 h 80"/>
              <a:gd name="T122" fmla="*/ 46 w 61"/>
              <a:gd name="T123" fmla="*/ 2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" h="80">
                <a:moveTo>
                  <a:pt x="61" y="77"/>
                </a:moveTo>
                <a:cubicBezTo>
                  <a:pt x="60" y="74"/>
                  <a:pt x="60" y="74"/>
                  <a:pt x="60" y="74"/>
                </a:cubicBezTo>
                <a:cubicBezTo>
                  <a:pt x="59" y="70"/>
                  <a:pt x="58" y="66"/>
                  <a:pt x="58" y="65"/>
                </a:cubicBezTo>
                <a:cubicBezTo>
                  <a:pt x="58" y="64"/>
                  <a:pt x="57" y="63"/>
                  <a:pt x="56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1"/>
                  <a:pt x="57" y="61"/>
                  <a:pt x="57" y="60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1" y="54"/>
                  <a:pt x="51" y="54"/>
                </a:cubicBezTo>
                <a:cubicBezTo>
                  <a:pt x="51" y="53"/>
                  <a:pt x="51" y="52"/>
                  <a:pt x="51" y="52"/>
                </a:cubicBezTo>
                <a:cubicBezTo>
                  <a:pt x="51" y="49"/>
                  <a:pt x="52" y="47"/>
                  <a:pt x="54" y="44"/>
                </a:cubicBezTo>
                <a:cubicBezTo>
                  <a:pt x="56" y="40"/>
                  <a:pt x="58" y="36"/>
                  <a:pt x="59" y="29"/>
                </a:cubicBezTo>
                <a:cubicBezTo>
                  <a:pt x="60" y="23"/>
                  <a:pt x="59" y="12"/>
                  <a:pt x="52" y="6"/>
                </a:cubicBezTo>
                <a:cubicBezTo>
                  <a:pt x="47" y="2"/>
                  <a:pt x="42" y="1"/>
                  <a:pt x="36" y="0"/>
                </a:cubicBezTo>
                <a:cubicBezTo>
                  <a:pt x="35" y="0"/>
                  <a:pt x="34" y="0"/>
                  <a:pt x="33" y="0"/>
                </a:cubicBezTo>
                <a:cubicBezTo>
                  <a:pt x="27" y="0"/>
                  <a:pt x="12" y="2"/>
                  <a:pt x="8" y="14"/>
                </a:cubicBezTo>
                <a:cubicBezTo>
                  <a:pt x="7" y="19"/>
                  <a:pt x="6" y="23"/>
                  <a:pt x="7" y="25"/>
                </a:cubicBezTo>
                <a:cubicBezTo>
                  <a:pt x="7" y="26"/>
                  <a:pt x="7" y="26"/>
                  <a:pt x="8" y="26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8"/>
                  <a:pt x="6" y="30"/>
                  <a:pt x="5" y="31"/>
                </a:cubicBezTo>
                <a:cubicBezTo>
                  <a:pt x="4" y="33"/>
                  <a:pt x="4" y="33"/>
                  <a:pt x="4" y="33"/>
                </a:cubicBezTo>
                <a:cubicBezTo>
                  <a:pt x="3" y="33"/>
                  <a:pt x="3" y="33"/>
                  <a:pt x="3" y="34"/>
                </a:cubicBezTo>
                <a:cubicBezTo>
                  <a:pt x="1" y="35"/>
                  <a:pt x="0" y="37"/>
                  <a:pt x="0" y="39"/>
                </a:cubicBezTo>
                <a:cubicBezTo>
                  <a:pt x="0" y="41"/>
                  <a:pt x="3" y="41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3"/>
                  <a:pt x="4" y="44"/>
                  <a:pt x="5" y="45"/>
                </a:cubicBezTo>
                <a:cubicBezTo>
                  <a:pt x="5" y="45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48"/>
                  <a:pt x="5" y="48"/>
                  <a:pt x="6" y="48"/>
                </a:cubicBezTo>
                <a:cubicBezTo>
                  <a:pt x="6" y="49"/>
                  <a:pt x="7" y="50"/>
                  <a:pt x="7" y="52"/>
                </a:cubicBezTo>
                <a:cubicBezTo>
                  <a:pt x="6" y="54"/>
                  <a:pt x="7" y="56"/>
                  <a:pt x="8" y="57"/>
                </a:cubicBezTo>
                <a:cubicBezTo>
                  <a:pt x="9" y="59"/>
                  <a:pt x="10" y="59"/>
                  <a:pt x="12" y="59"/>
                </a:cubicBezTo>
                <a:cubicBezTo>
                  <a:pt x="14" y="60"/>
                  <a:pt x="15" y="59"/>
                  <a:pt x="17" y="59"/>
                </a:cubicBezTo>
                <a:cubicBezTo>
                  <a:pt x="17" y="59"/>
                  <a:pt x="18" y="59"/>
                  <a:pt x="19" y="59"/>
                </a:cubicBezTo>
                <a:cubicBezTo>
                  <a:pt x="21" y="59"/>
                  <a:pt x="21" y="60"/>
                  <a:pt x="22" y="60"/>
                </a:cubicBezTo>
                <a:cubicBezTo>
                  <a:pt x="24" y="61"/>
                  <a:pt x="25" y="65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0" y="73"/>
                  <a:pt x="17" y="77"/>
                  <a:pt x="16" y="77"/>
                </a:cubicBezTo>
                <a:cubicBezTo>
                  <a:pt x="16" y="78"/>
                  <a:pt x="16" y="79"/>
                  <a:pt x="16" y="79"/>
                </a:cubicBezTo>
                <a:cubicBezTo>
                  <a:pt x="17" y="79"/>
                  <a:pt x="17" y="80"/>
                  <a:pt x="18" y="80"/>
                </a:cubicBezTo>
                <a:cubicBezTo>
                  <a:pt x="18" y="80"/>
                  <a:pt x="18" y="80"/>
                  <a:pt x="18" y="80"/>
                </a:cubicBezTo>
                <a:cubicBezTo>
                  <a:pt x="18" y="80"/>
                  <a:pt x="18" y="80"/>
                  <a:pt x="18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80"/>
                  <a:pt x="61" y="79"/>
                  <a:pt x="61" y="78"/>
                </a:cubicBezTo>
                <a:cubicBezTo>
                  <a:pt x="61" y="78"/>
                  <a:pt x="61" y="78"/>
                  <a:pt x="61" y="77"/>
                </a:cubicBezTo>
                <a:close/>
                <a:moveTo>
                  <a:pt x="53" y="60"/>
                </a:moveTo>
                <a:cubicBezTo>
                  <a:pt x="50" y="61"/>
                  <a:pt x="44" y="63"/>
                  <a:pt x="38" y="65"/>
                </a:cubicBezTo>
                <a:cubicBezTo>
                  <a:pt x="35" y="67"/>
                  <a:pt x="30" y="69"/>
                  <a:pt x="26" y="72"/>
                </a:cubicBezTo>
                <a:cubicBezTo>
                  <a:pt x="28" y="69"/>
                  <a:pt x="32" y="66"/>
                  <a:pt x="35" y="64"/>
                </a:cubicBezTo>
                <a:cubicBezTo>
                  <a:pt x="43" y="59"/>
                  <a:pt x="48" y="57"/>
                  <a:pt x="50" y="57"/>
                </a:cubicBezTo>
                <a:lnTo>
                  <a:pt x="53" y="60"/>
                </a:lnTo>
                <a:close/>
                <a:moveTo>
                  <a:pt x="23" y="57"/>
                </a:moveTo>
                <a:cubicBezTo>
                  <a:pt x="22" y="56"/>
                  <a:pt x="20" y="56"/>
                  <a:pt x="17" y="56"/>
                </a:cubicBezTo>
                <a:cubicBezTo>
                  <a:pt x="16" y="56"/>
                  <a:pt x="15" y="56"/>
                  <a:pt x="14" y="56"/>
                </a:cubicBezTo>
                <a:cubicBezTo>
                  <a:pt x="13" y="56"/>
                  <a:pt x="13" y="56"/>
                  <a:pt x="12" y="56"/>
                </a:cubicBezTo>
                <a:cubicBezTo>
                  <a:pt x="11" y="56"/>
                  <a:pt x="10" y="56"/>
                  <a:pt x="10" y="56"/>
                </a:cubicBezTo>
                <a:cubicBezTo>
                  <a:pt x="9" y="55"/>
                  <a:pt x="9" y="54"/>
                  <a:pt x="10" y="53"/>
                </a:cubicBezTo>
                <a:cubicBezTo>
                  <a:pt x="10" y="50"/>
                  <a:pt x="9" y="48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9" y="46"/>
                  <a:pt x="9" y="46"/>
                  <a:pt x="9" y="45"/>
                </a:cubicBezTo>
                <a:cubicBezTo>
                  <a:pt x="9" y="45"/>
                  <a:pt x="9" y="45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3"/>
                </a:cubicBezTo>
                <a:cubicBezTo>
                  <a:pt x="8" y="43"/>
                  <a:pt x="8" y="42"/>
                  <a:pt x="8" y="41"/>
                </a:cubicBezTo>
                <a:cubicBezTo>
                  <a:pt x="8" y="40"/>
                  <a:pt x="7" y="39"/>
                  <a:pt x="5" y="39"/>
                </a:cubicBezTo>
                <a:cubicBezTo>
                  <a:pt x="5" y="39"/>
                  <a:pt x="4" y="38"/>
                  <a:pt x="3" y="38"/>
                </a:cubicBezTo>
                <a:cubicBezTo>
                  <a:pt x="3" y="38"/>
                  <a:pt x="4" y="37"/>
                  <a:pt x="5" y="36"/>
                </a:cubicBezTo>
                <a:cubicBezTo>
                  <a:pt x="5" y="35"/>
                  <a:pt x="6" y="35"/>
                  <a:pt x="6" y="35"/>
                </a:cubicBezTo>
                <a:cubicBezTo>
                  <a:pt x="7" y="33"/>
                  <a:pt x="7" y="33"/>
                  <a:pt x="7" y="33"/>
                </a:cubicBezTo>
                <a:cubicBezTo>
                  <a:pt x="10" y="29"/>
                  <a:pt x="11" y="29"/>
                  <a:pt x="11" y="28"/>
                </a:cubicBezTo>
                <a:cubicBezTo>
                  <a:pt x="11" y="26"/>
                  <a:pt x="11" y="26"/>
                  <a:pt x="10" y="25"/>
                </a:cubicBezTo>
                <a:cubicBezTo>
                  <a:pt x="10" y="25"/>
                  <a:pt x="10" y="24"/>
                  <a:pt x="10" y="24"/>
                </a:cubicBezTo>
                <a:cubicBezTo>
                  <a:pt x="10" y="23"/>
                  <a:pt x="9" y="21"/>
                  <a:pt x="11" y="15"/>
                </a:cubicBezTo>
                <a:cubicBezTo>
                  <a:pt x="15" y="4"/>
                  <a:pt x="28" y="3"/>
                  <a:pt x="33" y="3"/>
                </a:cubicBezTo>
                <a:cubicBezTo>
                  <a:pt x="34" y="3"/>
                  <a:pt x="35" y="3"/>
                  <a:pt x="36" y="3"/>
                </a:cubicBezTo>
                <a:cubicBezTo>
                  <a:pt x="42" y="4"/>
                  <a:pt x="45" y="4"/>
                  <a:pt x="50" y="9"/>
                </a:cubicBezTo>
                <a:cubicBezTo>
                  <a:pt x="56" y="14"/>
                  <a:pt x="57" y="24"/>
                  <a:pt x="56" y="29"/>
                </a:cubicBezTo>
                <a:cubicBezTo>
                  <a:pt x="55" y="35"/>
                  <a:pt x="53" y="39"/>
                  <a:pt x="51" y="43"/>
                </a:cubicBezTo>
                <a:cubicBezTo>
                  <a:pt x="49" y="46"/>
                  <a:pt x="48" y="49"/>
                  <a:pt x="48" y="52"/>
                </a:cubicBezTo>
                <a:cubicBezTo>
                  <a:pt x="48" y="53"/>
                  <a:pt x="48" y="53"/>
                  <a:pt x="48" y="54"/>
                </a:cubicBezTo>
                <a:cubicBezTo>
                  <a:pt x="45" y="55"/>
                  <a:pt x="40" y="57"/>
                  <a:pt x="34" y="61"/>
                </a:cubicBezTo>
                <a:cubicBezTo>
                  <a:pt x="32" y="63"/>
                  <a:pt x="30" y="64"/>
                  <a:pt x="28" y="66"/>
                </a:cubicBezTo>
                <a:cubicBezTo>
                  <a:pt x="27" y="63"/>
                  <a:pt x="26" y="59"/>
                  <a:pt x="23" y="57"/>
                </a:cubicBezTo>
                <a:close/>
                <a:moveTo>
                  <a:pt x="23" y="77"/>
                </a:moveTo>
                <a:cubicBezTo>
                  <a:pt x="28" y="74"/>
                  <a:pt x="35" y="70"/>
                  <a:pt x="39" y="68"/>
                </a:cubicBezTo>
                <a:cubicBezTo>
                  <a:pt x="44" y="66"/>
                  <a:pt x="50" y="64"/>
                  <a:pt x="53" y="63"/>
                </a:cubicBezTo>
                <a:cubicBezTo>
                  <a:pt x="54" y="64"/>
                  <a:pt x="55" y="65"/>
                  <a:pt x="55" y="66"/>
                </a:cubicBezTo>
                <a:cubicBezTo>
                  <a:pt x="55" y="67"/>
                  <a:pt x="56" y="71"/>
                  <a:pt x="57" y="75"/>
                </a:cubicBezTo>
                <a:cubicBezTo>
                  <a:pt x="58" y="77"/>
                  <a:pt x="58" y="77"/>
                  <a:pt x="58" y="77"/>
                </a:cubicBezTo>
                <a:lnTo>
                  <a:pt x="23" y="77"/>
                </a:lnTo>
                <a:close/>
                <a:moveTo>
                  <a:pt x="30" y="13"/>
                </a:moveTo>
                <a:cubicBezTo>
                  <a:pt x="30" y="14"/>
                  <a:pt x="29" y="15"/>
                  <a:pt x="28" y="15"/>
                </a:cubicBezTo>
                <a:cubicBezTo>
                  <a:pt x="28" y="15"/>
                  <a:pt x="27" y="14"/>
                  <a:pt x="27" y="13"/>
                </a:cubicBezTo>
                <a:cubicBezTo>
                  <a:pt x="27" y="12"/>
                  <a:pt x="28" y="12"/>
                  <a:pt x="29" y="12"/>
                </a:cubicBezTo>
                <a:cubicBezTo>
                  <a:pt x="29" y="12"/>
                  <a:pt x="30" y="13"/>
                  <a:pt x="30" y="13"/>
                </a:cubicBezTo>
                <a:close/>
                <a:moveTo>
                  <a:pt x="35" y="17"/>
                </a:moveTo>
                <a:cubicBezTo>
                  <a:pt x="35" y="17"/>
                  <a:pt x="34" y="17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5"/>
                  <a:pt x="34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3"/>
                  <a:pt x="36" y="13"/>
                </a:cubicBezTo>
                <a:cubicBezTo>
                  <a:pt x="36" y="13"/>
                  <a:pt x="36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4" y="12"/>
                  <a:pt x="34" y="12"/>
                </a:cubicBezTo>
                <a:cubicBezTo>
                  <a:pt x="34" y="12"/>
                  <a:pt x="34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0"/>
                  <a:pt x="34" y="9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2" y="9"/>
                  <a:pt x="32" y="9"/>
                </a:cubicBezTo>
                <a:cubicBezTo>
                  <a:pt x="32" y="9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7"/>
                  <a:pt x="32" y="7"/>
                </a:cubicBezTo>
                <a:cubicBezTo>
                  <a:pt x="32" y="7"/>
                  <a:pt x="31" y="7"/>
                  <a:pt x="30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7"/>
                  <a:pt x="29" y="8"/>
                  <a:pt x="29" y="8"/>
                </a:cubicBezTo>
                <a:cubicBezTo>
                  <a:pt x="29" y="8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6" y="7"/>
                  <a:pt x="26" y="8"/>
                </a:cubicBezTo>
                <a:cubicBezTo>
                  <a:pt x="26" y="8"/>
                  <a:pt x="26" y="8"/>
                  <a:pt x="26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8"/>
                </a:cubicBezTo>
                <a:cubicBezTo>
                  <a:pt x="25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9"/>
                  <a:pt x="23" y="9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1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3"/>
                  <a:pt x="22" y="13"/>
                </a:cubicBezTo>
                <a:cubicBezTo>
                  <a:pt x="22" y="13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3" y="14"/>
                  <a:pt x="23" y="14"/>
                  <a:pt x="23" y="15"/>
                </a:cubicBezTo>
                <a:cubicBezTo>
                  <a:pt x="23" y="15"/>
                  <a:pt x="23" y="16"/>
                  <a:pt x="23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3" y="17"/>
                  <a:pt x="23" y="17"/>
                  <a:pt x="23" y="18"/>
                </a:cubicBezTo>
                <a:cubicBezTo>
                  <a:pt x="23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9"/>
                  <a:pt x="25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9"/>
                  <a:pt x="29" y="19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30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2" y="19"/>
                  <a:pt x="32" y="19"/>
                  <a:pt x="31" y="19"/>
                </a:cubicBezTo>
                <a:cubicBezTo>
                  <a:pt x="31" y="19"/>
                  <a:pt x="31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3" y="18"/>
                  <a:pt x="33" y="18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3" y="19"/>
                  <a:pt x="33" y="18"/>
                </a:cubicBezTo>
                <a:cubicBezTo>
                  <a:pt x="34" y="18"/>
                  <a:pt x="34" y="18"/>
                  <a:pt x="35" y="17"/>
                </a:cubicBezTo>
                <a:cubicBezTo>
                  <a:pt x="35" y="17"/>
                  <a:pt x="35" y="17"/>
                  <a:pt x="35" y="17"/>
                </a:cubicBezTo>
                <a:close/>
                <a:moveTo>
                  <a:pt x="28" y="17"/>
                </a:moveTo>
                <a:cubicBezTo>
                  <a:pt x="26" y="17"/>
                  <a:pt x="25" y="15"/>
                  <a:pt x="25" y="13"/>
                </a:cubicBezTo>
                <a:cubicBezTo>
                  <a:pt x="25" y="11"/>
                  <a:pt x="27" y="10"/>
                  <a:pt x="29" y="10"/>
                </a:cubicBezTo>
                <a:cubicBezTo>
                  <a:pt x="31" y="10"/>
                  <a:pt x="32" y="12"/>
                  <a:pt x="32" y="14"/>
                </a:cubicBezTo>
                <a:cubicBezTo>
                  <a:pt x="32" y="16"/>
                  <a:pt x="30" y="17"/>
                  <a:pt x="28" y="17"/>
                </a:cubicBezTo>
                <a:close/>
                <a:moveTo>
                  <a:pt x="42" y="14"/>
                </a:moveTo>
                <a:cubicBezTo>
                  <a:pt x="42" y="13"/>
                  <a:pt x="42" y="13"/>
                  <a:pt x="42" y="12"/>
                </a:cubicBezTo>
                <a:cubicBezTo>
                  <a:pt x="43" y="12"/>
                  <a:pt x="43" y="12"/>
                  <a:pt x="44" y="12"/>
                </a:cubicBezTo>
                <a:cubicBezTo>
                  <a:pt x="44" y="13"/>
                  <a:pt x="44" y="14"/>
                  <a:pt x="44" y="14"/>
                </a:cubicBezTo>
                <a:cubicBezTo>
                  <a:pt x="43" y="14"/>
                  <a:pt x="43" y="14"/>
                  <a:pt x="42" y="14"/>
                </a:cubicBezTo>
                <a:close/>
                <a:moveTo>
                  <a:pt x="38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9" y="13"/>
                  <a:pt x="39" y="14"/>
                  <a:pt x="39" y="14"/>
                </a:cubicBezTo>
                <a:cubicBezTo>
                  <a:pt x="39" y="14"/>
                  <a:pt x="38" y="14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9" y="16"/>
                  <a:pt x="39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6"/>
                  <a:pt x="39" y="16"/>
                  <a:pt x="40" y="16"/>
                </a:cubicBezTo>
                <a:cubicBezTo>
                  <a:pt x="40" y="16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8"/>
                  <a:pt x="40" y="18"/>
                  <a:pt x="41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2" y="18"/>
                  <a:pt x="42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8"/>
                  <a:pt x="43" y="18"/>
                  <a:pt x="42" y="18"/>
                </a:cubicBezTo>
                <a:cubicBezTo>
                  <a:pt x="42" y="18"/>
                  <a:pt x="43" y="18"/>
                  <a:pt x="43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19"/>
                  <a:pt x="44" y="19"/>
                  <a:pt x="44" y="19"/>
                </a:cubicBezTo>
                <a:cubicBezTo>
                  <a:pt x="44" y="19"/>
                  <a:pt x="44" y="18"/>
                  <a:pt x="44" y="18"/>
                </a:cubicBezTo>
                <a:cubicBezTo>
                  <a:pt x="45" y="18"/>
                  <a:pt x="45" y="18"/>
                  <a:pt x="44" y="18"/>
                </a:cubicBezTo>
                <a:cubicBezTo>
                  <a:pt x="44" y="18"/>
                  <a:pt x="45" y="18"/>
                  <a:pt x="45" y="17"/>
                </a:cubicBezTo>
                <a:cubicBezTo>
                  <a:pt x="45" y="17"/>
                  <a:pt x="45" y="17"/>
                  <a:pt x="45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7"/>
                  <a:pt x="47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5"/>
                  <a:pt x="47" y="15"/>
                  <a:pt x="48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5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7" y="13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1"/>
                  <a:pt x="48" y="11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1"/>
                  <a:pt x="47" y="11"/>
                  <a:pt x="46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9"/>
                  <a:pt x="47" y="9"/>
                  <a:pt x="47" y="9"/>
                </a:cubicBezTo>
                <a:cubicBezTo>
                  <a:pt x="47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9"/>
                </a:cubicBezTo>
                <a:cubicBezTo>
                  <a:pt x="45" y="9"/>
                  <a:pt x="44" y="9"/>
                  <a:pt x="44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9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40" y="9"/>
                  <a:pt x="39" y="9"/>
                </a:cubicBezTo>
                <a:cubicBezTo>
                  <a:pt x="39" y="9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9" y="11"/>
                  <a:pt x="39" y="11"/>
                </a:cubicBezTo>
                <a:cubicBezTo>
                  <a:pt x="39" y="11"/>
                  <a:pt x="39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lose/>
                <a:moveTo>
                  <a:pt x="41" y="11"/>
                </a:moveTo>
                <a:cubicBezTo>
                  <a:pt x="42" y="10"/>
                  <a:pt x="44" y="10"/>
                  <a:pt x="45" y="11"/>
                </a:cubicBezTo>
                <a:cubicBezTo>
                  <a:pt x="46" y="13"/>
                  <a:pt x="46" y="14"/>
                  <a:pt x="45" y="15"/>
                </a:cubicBezTo>
                <a:cubicBezTo>
                  <a:pt x="44" y="16"/>
                  <a:pt x="42" y="16"/>
                  <a:pt x="41" y="15"/>
                </a:cubicBezTo>
                <a:cubicBezTo>
                  <a:pt x="40" y="14"/>
                  <a:pt x="40" y="12"/>
                  <a:pt x="41" y="11"/>
                </a:cubicBezTo>
                <a:close/>
                <a:moveTo>
                  <a:pt x="34" y="22"/>
                </a:move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40" y="22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40" y="22"/>
                  <a:pt x="40" y="22"/>
                </a:cubicBezTo>
                <a:cubicBezTo>
                  <a:pt x="41" y="22"/>
                  <a:pt x="41" y="22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0"/>
                </a:cubicBezTo>
                <a:cubicBezTo>
                  <a:pt x="40" y="20"/>
                  <a:pt x="40" y="20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0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9"/>
                  <a:pt x="36" y="18"/>
                  <a:pt x="36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9"/>
                </a:cubicBezTo>
                <a:cubicBezTo>
                  <a:pt x="35" y="19"/>
                  <a:pt x="35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5" y="19"/>
                  <a:pt x="35" y="19"/>
                </a:cubicBezTo>
                <a:cubicBezTo>
                  <a:pt x="35" y="19"/>
                  <a:pt x="35" y="20"/>
                  <a:pt x="35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2"/>
                  <a:pt x="34" y="22"/>
                  <a:pt x="34" y="22"/>
                </a:cubicBezTo>
                <a:close/>
                <a:moveTo>
                  <a:pt x="36" y="20"/>
                </a:moveTo>
                <a:cubicBezTo>
                  <a:pt x="37" y="19"/>
                  <a:pt x="38" y="19"/>
                  <a:pt x="38" y="20"/>
                </a:cubicBezTo>
                <a:cubicBezTo>
                  <a:pt x="39" y="21"/>
                  <a:pt x="39" y="22"/>
                  <a:pt x="38" y="22"/>
                </a:cubicBezTo>
                <a:cubicBezTo>
                  <a:pt x="37" y="23"/>
                  <a:pt x="36" y="23"/>
                  <a:pt x="36" y="22"/>
                </a:cubicBezTo>
                <a:cubicBezTo>
                  <a:pt x="35" y="22"/>
                  <a:pt x="35" y="20"/>
                  <a:pt x="36" y="20"/>
                </a:cubicBezTo>
                <a:close/>
                <a:moveTo>
                  <a:pt x="37" y="22"/>
                </a:moveTo>
                <a:cubicBezTo>
                  <a:pt x="36" y="21"/>
                  <a:pt x="36" y="21"/>
                  <a:pt x="37" y="21"/>
                </a:cubicBezTo>
                <a:cubicBezTo>
                  <a:pt x="37" y="20"/>
                  <a:pt x="37" y="20"/>
                  <a:pt x="38" y="21"/>
                </a:cubicBezTo>
                <a:cubicBezTo>
                  <a:pt x="38" y="21"/>
                  <a:pt x="38" y="21"/>
                  <a:pt x="38" y="22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47" y="19"/>
                </a:move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20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20"/>
                  <a:pt x="45" y="20"/>
                  <a:pt x="45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4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3"/>
                  <a:pt x="43" y="23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5"/>
                  <a:pt x="44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6"/>
                  <a:pt x="43" y="26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9" y="29"/>
                  <a:pt x="49" y="29"/>
                </a:cubicBezTo>
                <a:cubicBezTo>
                  <a:pt x="49" y="29"/>
                  <a:pt x="50" y="29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9"/>
                  <a:pt x="51" y="28"/>
                  <a:pt x="51" y="28"/>
                </a:cubicBezTo>
                <a:cubicBezTo>
                  <a:pt x="51" y="28"/>
                  <a:pt x="52" y="28"/>
                  <a:pt x="52" y="28"/>
                </a:cubicBezTo>
                <a:cubicBezTo>
                  <a:pt x="52" y="28"/>
                  <a:pt x="52" y="28"/>
                  <a:pt x="5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2" y="26"/>
                  <a:pt x="52" y="26"/>
                </a:cubicBezTo>
                <a:cubicBezTo>
                  <a:pt x="52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5"/>
                  <a:pt x="54" y="25"/>
                  <a:pt x="54" y="24"/>
                </a:cubicBezTo>
                <a:cubicBezTo>
                  <a:pt x="54" y="24"/>
                  <a:pt x="54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23"/>
                  <a:pt x="53" y="23"/>
                  <a:pt x="53" y="22"/>
                </a:cubicBezTo>
                <a:cubicBezTo>
                  <a:pt x="53" y="22"/>
                  <a:pt x="53" y="22"/>
                  <a:pt x="53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1" y="21"/>
                  <a:pt x="51" y="20"/>
                  <a:pt x="52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1" y="19"/>
                  <a:pt x="51" y="19"/>
                  <a:pt x="5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19"/>
                  <a:pt x="49" y="20"/>
                  <a:pt x="49" y="20"/>
                </a:cubicBezTo>
                <a:cubicBezTo>
                  <a:pt x="49" y="20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9"/>
                  <a:pt x="48" y="19"/>
                  <a:pt x="48" y="19"/>
                </a:cubicBezTo>
                <a:cubicBezTo>
                  <a:pt x="48" y="18"/>
                  <a:pt x="47" y="19"/>
                  <a:pt x="47" y="19"/>
                </a:cubicBezTo>
                <a:close/>
                <a:moveTo>
                  <a:pt x="50" y="22"/>
                </a:moveTo>
                <a:cubicBezTo>
                  <a:pt x="51" y="23"/>
                  <a:pt x="51" y="25"/>
                  <a:pt x="50" y="26"/>
                </a:cubicBezTo>
                <a:cubicBezTo>
                  <a:pt x="49" y="27"/>
                  <a:pt x="47" y="27"/>
                  <a:pt x="46" y="26"/>
                </a:cubicBezTo>
                <a:cubicBezTo>
                  <a:pt x="45" y="25"/>
                  <a:pt x="45" y="23"/>
                  <a:pt x="46" y="22"/>
                </a:cubicBezTo>
                <a:cubicBezTo>
                  <a:pt x="47" y="21"/>
                  <a:pt x="49" y="21"/>
                  <a:pt x="50" y="22"/>
                </a:cubicBezTo>
                <a:close/>
                <a:moveTo>
                  <a:pt x="49" y="23"/>
                </a:moveTo>
                <a:cubicBezTo>
                  <a:pt x="49" y="24"/>
                  <a:pt x="49" y="24"/>
                  <a:pt x="49" y="25"/>
                </a:cubicBezTo>
                <a:cubicBezTo>
                  <a:pt x="48" y="25"/>
                  <a:pt x="48" y="25"/>
                  <a:pt x="47" y="25"/>
                </a:cubicBezTo>
                <a:cubicBezTo>
                  <a:pt x="47" y="24"/>
                  <a:pt x="47" y="23"/>
                  <a:pt x="47" y="23"/>
                </a:cubicBezTo>
                <a:cubicBezTo>
                  <a:pt x="48" y="23"/>
                  <a:pt x="49" y="23"/>
                  <a:pt x="49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70" name="Freeform 9">
            <a:extLst>
              <a:ext uri="{FF2B5EF4-FFF2-40B4-BE49-F238E27FC236}">
                <a16:creationId xmlns:a16="http://schemas.microsoft.com/office/drawing/2014/main" xmlns="" id="{4718D2E9-97E6-4580-B7A5-1ABDEBAA8297}"/>
              </a:ext>
            </a:extLst>
          </p:cNvPr>
          <p:cNvSpPr>
            <a:spLocks noEditPoints="1"/>
          </p:cNvSpPr>
          <p:nvPr/>
        </p:nvSpPr>
        <p:spPr bwMode="auto">
          <a:xfrm>
            <a:off x="6828136" y="1230657"/>
            <a:ext cx="247007" cy="248427"/>
          </a:xfrm>
          <a:custGeom>
            <a:avLst/>
            <a:gdLst>
              <a:gd name="T0" fmla="*/ 59 w 71"/>
              <a:gd name="T1" fmla="*/ 54 h 71"/>
              <a:gd name="T2" fmla="*/ 53 w 71"/>
              <a:gd name="T3" fmla="*/ 62 h 71"/>
              <a:gd name="T4" fmla="*/ 52 w 71"/>
              <a:gd name="T5" fmla="*/ 69 h 71"/>
              <a:gd name="T6" fmla="*/ 28 w 71"/>
              <a:gd name="T7" fmla="*/ 61 h 71"/>
              <a:gd name="T8" fmla="*/ 67 w 71"/>
              <a:gd name="T9" fmla="*/ 18 h 71"/>
              <a:gd name="T10" fmla="*/ 69 w 71"/>
              <a:gd name="T11" fmla="*/ 10 h 71"/>
              <a:gd name="T12" fmla="*/ 69 w 71"/>
              <a:gd name="T13" fmla="*/ 3 h 71"/>
              <a:gd name="T14" fmla="*/ 64 w 71"/>
              <a:gd name="T15" fmla="*/ 0 h 71"/>
              <a:gd name="T16" fmla="*/ 57 w 71"/>
              <a:gd name="T17" fmla="*/ 5 h 71"/>
              <a:gd name="T18" fmla="*/ 46 w 71"/>
              <a:gd name="T19" fmla="*/ 7 h 71"/>
              <a:gd name="T20" fmla="*/ 39 w 71"/>
              <a:gd name="T21" fmla="*/ 6 h 71"/>
              <a:gd name="T22" fmla="*/ 14 w 71"/>
              <a:gd name="T23" fmla="*/ 30 h 71"/>
              <a:gd name="T24" fmla="*/ 14 w 71"/>
              <a:gd name="T25" fmla="*/ 32 h 71"/>
              <a:gd name="T26" fmla="*/ 18 w 71"/>
              <a:gd name="T27" fmla="*/ 31 h 71"/>
              <a:gd name="T28" fmla="*/ 39 w 71"/>
              <a:gd name="T29" fmla="*/ 8 h 71"/>
              <a:gd name="T30" fmla="*/ 10 w 71"/>
              <a:gd name="T31" fmla="*/ 43 h 71"/>
              <a:gd name="T32" fmla="*/ 0 w 71"/>
              <a:gd name="T33" fmla="*/ 70 h 71"/>
              <a:gd name="T34" fmla="*/ 2 w 71"/>
              <a:gd name="T35" fmla="*/ 71 h 71"/>
              <a:gd name="T36" fmla="*/ 52 w 71"/>
              <a:gd name="T37" fmla="*/ 71 h 71"/>
              <a:gd name="T38" fmla="*/ 55 w 71"/>
              <a:gd name="T39" fmla="*/ 61 h 71"/>
              <a:gd name="T40" fmla="*/ 59 w 71"/>
              <a:gd name="T41" fmla="*/ 56 h 71"/>
              <a:gd name="T42" fmla="*/ 70 w 71"/>
              <a:gd name="T43" fmla="*/ 55 h 71"/>
              <a:gd name="T44" fmla="*/ 48 w 71"/>
              <a:gd name="T45" fmla="*/ 9 h 71"/>
              <a:gd name="T46" fmla="*/ 56 w 71"/>
              <a:gd name="T47" fmla="*/ 7 h 71"/>
              <a:gd name="T48" fmla="*/ 62 w 71"/>
              <a:gd name="T49" fmla="*/ 14 h 71"/>
              <a:gd name="T50" fmla="*/ 64 w 71"/>
              <a:gd name="T51" fmla="*/ 18 h 71"/>
              <a:gd name="T52" fmla="*/ 49 w 71"/>
              <a:gd name="T53" fmla="*/ 35 h 71"/>
              <a:gd name="T54" fmla="*/ 60 w 71"/>
              <a:gd name="T55" fmla="*/ 22 h 71"/>
              <a:gd name="T56" fmla="*/ 59 w 71"/>
              <a:gd name="T57" fmla="*/ 13 h 71"/>
              <a:gd name="T58" fmla="*/ 59 w 71"/>
              <a:gd name="T59" fmla="*/ 20 h 71"/>
              <a:gd name="T60" fmla="*/ 36 w 71"/>
              <a:gd name="T61" fmla="*/ 21 h 71"/>
              <a:gd name="T62" fmla="*/ 64 w 71"/>
              <a:gd name="T63" fmla="*/ 10 h 71"/>
              <a:gd name="T64" fmla="*/ 60 w 71"/>
              <a:gd name="T65" fmla="*/ 6 h 71"/>
              <a:gd name="T66" fmla="*/ 66 w 71"/>
              <a:gd name="T67" fmla="*/ 4 h 71"/>
              <a:gd name="T68" fmla="*/ 67 w 71"/>
              <a:gd name="T69" fmla="*/ 8 h 71"/>
              <a:gd name="T70" fmla="*/ 64 w 71"/>
              <a:gd name="T71" fmla="*/ 10 h 71"/>
              <a:gd name="T72" fmla="*/ 48 w 71"/>
              <a:gd name="T73" fmla="*/ 37 h 71"/>
              <a:gd name="T74" fmla="*/ 45 w 71"/>
              <a:gd name="T75" fmla="*/ 37 h 71"/>
              <a:gd name="T76" fmla="*/ 43 w 71"/>
              <a:gd name="T77" fmla="*/ 36 h 71"/>
              <a:gd name="T78" fmla="*/ 34 w 71"/>
              <a:gd name="T79" fmla="*/ 23 h 71"/>
              <a:gd name="T80" fmla="*/ 43 w 71"/>
              <a:gd name="T81" fmla="*/ 36 h 71"/>
              <a:gd name="T82" fmla="*/ 28 w 71"/>
              <a:gd name="T83" fmla="*/ 51 h 71"/>
              <a:gd name="T84" fmla="*/ 29 w 71"/>
              <a:gd name="T85" fmla="*/ 52 h 71"/>
              <a:gd name="T86" fmla="*/ 43 w 71"/>
              <a:gd name="T87" fmla="*/ 39 h 71"/>
              <a:gd name="T88" fmla="*/ 27 w 71"/>
              <a:gd name="T89" fmla="*/ 58 h 71"/>
              <a:gd name="T90" fmla="*/ 31 w 71"/>
              <a:gd name="T91" fmla="*/ 26 h 71"/>
              <a:gd name="T92" fmla="*/ 25 w 71"/>
              <a:gd name="T93" fmla="*/ 59 h 71"/>
              <a:gd name="T94" fmla="*/ 4 w 71"/>
              <a:gd name="T95" fmla="*/ 61 h 71"/>
              <a:gd name="T96" fmla="*/ 25 w 71"/>
              <a:gd name="T97" fmla="*/ 59 h 71"/>
              <a:gd name="T98" fmla="*/ 7 w 71"/>
              <a:gd name="T99" fmla="*/ 67 h 71"/>
              <a:gd name="T100" fmla="*/ 4 w 71"/>
              <a:gd name="T101" fmla="*/ 6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" h="71">
                <a:moveTo>
                  <a:pt x="6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55" y="54"/>
                  <a:pt x="52" y="54"/>
                  <a:pt x="51" y="56"/>
                </a:cubicBezTo>
                <a:cubicBezTo>
                  <a:pt x="51" y="58"/>
                  <a:pt x="51" y="59"/>
                  <a:pt x="53" y="62"/>
                </a:cubicBezTo>
                <a:cubicBezTo>
                  <a:pt x="56" y="66"/>
                  <a:pt x="56" y="67"/>
                  <a:pt x="56" y="68"/>
                </a:cubicBezTo>
                <a:cubicBezTo>
                  <a:pt x="56" y="68"/>
                  <a:pt x="54" y="69"/>
                  <a:pt x="52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9" y="67"/>
                  <a:pt x="24" y="65"/>
                  <a:pt x="28" y="61"/>
                </a:cubicBezTo>
                <a:cubicBezTo>
                  <a:pt x="64" y="25"/>
                  <a:pt x="64" y="25"/>
                  <a:pt x="64" y="25"/>
                </a:cubicBezTo>
                <a:cubicBezTo>
                  <a:pt x="66" y="23"/>
                  <a:pt x="67" y="20"/>
                  <a:pt x="67" y="18"/>
                </a:cubicBezTo>
                <a:cubicBezTo>
                  <a:pt x="67" y="16"/>
                  <a:pt x="67" y="15"/>
                  <a:pt x="66" y="14"/>
                </a:cubicBezTo>
                <a:cubicBezTo>
                  <a:pt x="69" y="10"/>
                  <a:pt x="69" y="10"/>
                  <a:pt x="69" y="10"/>
                </a:cubicBezTo>
                <a:cubicBezTo>
                  <a:pt x="70" y="9"/>
                  <a:pt x="71" y="8"/>
                  <a:pt x="71" y="7"/>
                </a:cubicBezTo>
                <a:cubicBezTo>
                  <a:pt x="71" y="5"/>
                  <a:pt x="70" y="4"/>
                  <a:pt x="69" y="3"/>
                </a:cubicBezTo>
                <a:cubicBezTo>
                  <a:pt x="68" y="1"/>
                  <a:pt x="68" y="1"/>
                  <a:pt x="68" y="1"/>
                </a:cubicBezTo>
                <a:cubicBezTo>
                  <a:pt x="67" y="0"/>
                  <a:pt x="66" y="0"/>
                  <a:pt x="64" y="0"/>
                </a:cubicBezTo>
                <a:cubicBezTo>
                  <a:pt x="63" y="0"/>
                  <a:pt x="61" y="0"/>
                  <a:pt x="60" y="1"/>
                </a:cubicBezTo>
                <a:cubicBezTo>
                  <a:pt x="57" y="5"/>
                  <a:pt x="57" y="5"/>
                  <a:pt x="57" y="5"/>
                </a:cubicBezTo>
                <a:cubicBezTo>
                  <a:pt x="56" y="4"/>
                  <a:pt x="55" y="4"/>
                  <a:pt x="53" y="4"/>
                </a:cubicBezTo>
                <a:cubicBezTo>
                  <a:pt x="50" y="4"/>
                  <a:pt x="48" y="5"/>
                  <a:pt x="46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8" y="6"/>
                  <a:pt x="38" y="6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1"/>
                  <a:pt x="13" y="31"/>
                  <a:pt x="14" y="31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5" y="32"/>
                  <a:pt x="15" y="32"/>
                </a:cubicBezTo>
                <a:cubicBezTo>
                  <a:pt x="16" y="32"/>
                  <a:pt x="17" y="32"/>
                  <a:pt x="18" y="31"/>
                </a:cubicBezTo>
                <a:cubicBezTo>
                  <a:pt x="19" y="30"/>
                  <a:pt x="19" y="29"/>
                  <a:pt x="19" y="28"/>
                </a:cubicBezTo>
                <a:cubicBezTo>
                  <a:pt x="39" y="8"/>
                  <a:pt x="39" y="8"/>
                  <a:pt x="3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10" y="43"/>
                  <a:pt x="10" y="43"/>
                  <a:pt x="10" y="43"/>
                </a:cubicBezTo>
                <a:cubicBezTo>
                  <a:pt x="1" y="51"/>
                  <a:pt x="0" y="68"/>
                  <a:pt x="0" y="69"/>
                </a:cubicBezTo>
                <a:cubicBezTo>
                  <a:pt x="0" y="69"/>
                  <a:pt x="0" y="70"/>
                  <a:pt x="0" y="70"/>
                </a:cubicBezTo>
                <a:cubicBezTo>
                  <a:pt x="1" y="71"/>
                  <a:pt x="1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3" y="71"/>
                  <a:pt x="4" y="71"/>
                </a:cubicBezTo>
                <a:cubicBezTo>
                  <a:pt x="52" y="71"/>
                  <a:pt x="52" y="71"/>
                  <a:pt x="52" y="71"/>
                </a:cubicBezTo>
                <a:cubicBezTo>
                  <a:pt x="54" y="71"/>
                  <a:pt x="57" y="71"/>
                  <a:pt x="58" y="69"/>
                </a:cubicBezTo>
                <a:cubicBezTo>
                  <a:pt x="59" y="67"/>
                  <a:pt x="58" y="64"/>
                  <a:pt x="55" y="61"/>
                </a:cubicBezTo>
                <a:cubicBezTo>
                  <a:pt x="53" y="58"/>
                  <a:pt x="53" y="57"/>
                  <a:pt x="53" y="57"/>
                </a:cubicBezTo>
                <a:cubicBezTo>
                  <a:pt x="53" y="56"/>
                  <a:pt x="55" y="56"/>
                  <a:pt x="59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69" y="56"/>
                  <a:pt x="70" y="55"/>
                  <a:pt x="70" y="55"/>
                </a:cubicBezTo>
                <a:cubicBezTo>
                  <a:pt x="70" y="54"/>
                  <a:pt x="69" y="54"/>
                  <a:pt x="69" y="54"/>
                </a:cubicBezTo>
                <a:close/>
                <a:moveTo>
                  <a:pt x="48" y="9"/>
                </a:moveTo>
                <a:cubicBezTo>
                  <a:pt x="49" y="8"/>
                  <a:pt x="51" y="7"/>
                  <a:pt x="53" y="7"/>
                </a:cubicBezTo>
                <a:cubicBezTo>
                  <a:pt x="54" y="7"/>
                  <a:pt x="55" y="7"/>
                  <a:pt x="56" y="7"/>
                </a:cubicBezTo>
                <a:cubicBezTo>
                  <a:pt x="56" y="8"/>
                  <a:pt x="56" y="8"/>
                  <a:pt x="56" y="8"/>
                </a:cubicBezTo>
                <a:cubicBezTo>
                  <a:pt x="62" y="14"/>
                  <a:pt x="62" y="14"/>
                  <a:pt x="62" y="14"/>
                </a:cubicBezTo>
                <a:cubicBezTo>
                  <a:pt x="63" y="15"/>
                  <a:pt x="63" y="15"/>
                  <a:pt x="64" y="15"/>
                </a:cubicBezTo>
                <a:cubicBezTo>
                  <a:pt x="64" y="16"/>
                  <a:pt x="64" y="17"/>
                  <a:pt x="64" y="18"/>
                </a:cubicBezTo>
                <a:cubicBezTo>
                  <a:pt x="64" y="20"/>
                  <a:pt x="63" y="21"/>
                  <a:pt x="62" y="2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4"/>
                  <a:pt x="48" y="34"/>
                  <a:pt x="48" y="34"/>
                </a:cubicBezTo>
                <a:cubicBezTo>
                  <a:pt x="60" y="22"/>
                  <a:pt x="60" y="22"/>
                  <a:pt x="60" y="22"/>
                </a:cubicBezTo>
                <a:cubicBezTo>
                  <a:pt x="63" y="19"/>
                  <a:pt x="63" y="15"/>
                  <a:pt x="60" y="13"/>
                </a:cubicBezTo>
                <a:cubicBezTo>
                  <a:pt x="60" y="13"/>
                  <a:pt x="59" y="13"/>
                  <a:pt x="59" y="13"/>
                </a:cubicBezTo>
                <a:cubicBezTo>
                  <a:pt x="58" y="13"/>
                  <a:pt x="58" y="14"/>
                  <a:pt x="59" y="14"/>
                </a:cubicBezTo>
                <a:cubicBezTo>
                  <a:pt x="60" y="16"/>
                  <a:pt x="60" y="19"/>
                  <a:pt x="59" y="20"/>
                </a:cubicBezTo>
                <a:cubicBezTo>
                  <a:pt x="47" y="32"/>
                  <a:pt x="47" y="32"/>
                  <a:pt x="47" y="32"/>
                </a:cubicBezTo>
                <a:cubicBezTo>
                  <a:pt x="36" y="21"/>
                  <a:pt x="36" y="21"/>
                  <a:pt x="36" y="21"/>
                </a:cubicBezTo>
                <a:lnTo>
                  <a:pt x="48" y="9"/>
                </a:lnTo>
                <a:close/>
                <a:moveTo>
                  <a:pt x="64" y="10"/>
                </a:moveTo>
                <a:cubicBezTo>
                  <a:pt x="60" y="7"/>
                  <a:pt x="60" y="7"/>
                  <a:pt x="60" y="7"/>
                </a:cubicBezTo>
                <a:cubicBezTo>
                  <a:pt x="60" y="7"/>
                  <a:pt x="60" y="6"/>
                  <a:pt x="60" y="6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3"/>
                  <a:pt x="65" y="3"/>
                  <a:pt x="66" y="4"/>
                </a:cubicBezTo>
                <a:cubicBezTo>
                  <a:pt x="67" y="5"/>
                  <a:pt x="67" y="5"/>
                  <a:pt x="67" y="5"/>
                </a:cubicBezTo>
                <a:cubicBezTo>
                  <a:pt x="68" y="6"/>
                  <a:pt x="68" y="7"/>
                  <a:pt x="67" y="8"/>
                </a:cubicBezTo>
                <a:cubicBezTo>
                  <a:pt x="65" y="11"/>
                  <a:pt x="65" y="11"/>
                  <a:pt x="65" y="11"/>
                </a:cubicBezTo>
                <a:cubicBezTo>
                  <a:pt x="64" y="11"/>
                  <a:pt x="64" y="11"/>
                  <a:pt x="64" y="10"/>
                </a:cubicBezTo>
                <a:close/>
                <a:moveTo>
                  <a:pt x="47" y="35"/>
                </a:moveTo>
                <a:cubicBezTo>
                  <a:pt x="48" y="37"/>
                  <a:pt x="48" y="37"/>
                  <a:pt x="48" y="37"/>
                </a:cubicBezTo>
                <a:cubicBezTo>
                  <a:pt x="46" y="39"/>
                  <a:pt x="46" y="39"/>
                  <a:pt x="46" y="39"/>
                </a:cubicBezTo>
                <a:cubicBezTo>
                  <a:pt x="45" y="37"/>
                  <a:pt x="45" y="37"/>
                  <a:pt x="45" y="37"/>
                </a:cubicBezTo>
                <a:lnTo>
                  <a:pt x="47" y="35"/>
                </a:lnTo>
                <a:close/>
                <a:moveTo>
                  <a:pt x="43" y="36"/>
                </a:moveTo>
                <a:cubicBezTo>
                  <a:pt x="32" y="25"/>
                  <a:pt x="32" y="25"/>
                  <a:pt x="32" y="25"/>
                </a:cubicBezTo>
                <a:cubicBezTo>
                  <a:pt x="34" y="23"/>
                  <a:pt x="34" y="23"/>
                  <a:pt x="34" y="23"/>
                </a:cubicBezTo>
                <a:cubicBezTo>
                  <a:pt x="45" y="34"/>
                  <a:pt x="45" y="34"/>
                  <a:pt x="45" y="34"/>
                </a:cubicBezTo>
                <a:lnTo>
                  <a:pt x="43" y="36"/>
                </a:lnTo>
                <a:close/>
                <a:moveTo>
                  <a:pt x="42" y="37"/>
                </a:move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2"/>
                  <a:pt x="28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30" y="52"/>
                  <a:pt x="30" y="52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40"/>
                  <a:pt x="44" y="40"/>
                  <a:pt x="44" y="40"/>
                </a:cubicBezTo>
                <a:cubicBezTo>
                  <a:pt x="27" y="58"/>
                  <a:pt x="27" y="58"/>
                  <a:pt x="27" y="58"/>
                </a:cubicBezTo>
                <a:cubicBezTo>
                  <a:pt x="13" y="44"/>
                  <a:pt x="13" y="44"/>
                  <a:pt x="13" y="44"/>
                </a:cubicBezTo>
                <a:cubicBezTo>
                  <a:pt x="31" y="26"/>
                  <a:pt x="31" y="26"/>
                  <a:pt x="31" y="26"/>
                </a:cubicBezTo>
                <a:lnTo>
                  <a:pt x="42" y="37"/>
                </a:lnTo>
                <a:close/>
                <a:moveTo>
                  <a:pt x="25" y="59"/>
                </a:moveTo>
                <a:cubicBezTo>
                  <a:pt x="21" y="63"/>
                  <a:pt x="14" y="66"/>
                  <a:pt x="9" y="67"/>
                </a:cubicBezTo>
                <a:cubicBezTo>
                  <a:pt x="4" y="61"/>
                  <a:pt x="4" y="61"/>
                  <a:pt x="4" y="61"/>
                </a:cubicBezTo>
                <a:cubicBezTo>
                  <a:pt x="5" y="56"/>
                  <a:pt x="7" y="50"/>
                  <a:pt x="11" y="46"/>
                </a:cubicBezTo>
                <a:lnTo>
                  <a:pt x="25" y="59"/>
                </a:lnTo>
                <a:close/>
                <a:moveTo>
                  <a:pt x="4" y="64"/>
                </a:moveTo>
                <a:cubicBezTo>
                  <a:pt x="7" y="67"/>
                  <a:pt x="7" y="67"/>
                  <a:pt x="7" y="67"/>
                </a:cubicBezTo>
                <a:cubicBezTo>
                  <a:pt x="5" y="68"/>
                  <a:pt x="4" y="68"/>
                  <a:pt x="3" y="68"/>
                </a:cubicBezTo>
                <a:cubicBezTo>
                  <a:pt x="3" y="67"/>
                  <a:pt x="3" y="65"/>
                  <a:pt x="4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71" name="Freeform 13">
            <a:extLst>
              <a:ext uri="{FF2B5EF4-FFF2-40B4-BE49-F238E27FC236}">
                <a16:creationId xmlns:a16="http://schemas.microsoft.com/office/drawing/2014/main" xmlns="" id="{787D8430-7035-4235-A434-AB81AE81CE64}"/>
              </a:ext>
            </a:extLst>
          </p:cNvPr>
          <p:cNvSpPr>
            <a:spLocks noEditPoints="1"/>
          </p:cNvSpPr>
          <p:nvPr/>
        </p:nvSpPr>
        <p:spPr bwMode="auto">
          <a:xfrm>
            <a:off x="4450948" y="1198860"/>
            <a:ext cx="244168" cy="268301"/>
          </a:xfrm>
          <a:custGeom>
            <a:avLst/>
            <a:gdLst>
              <a:gd name="T0" fmla="*/ 6 w 70"/>
              <a:gd name="T1" fmla="*/ 53 h 77"/>
              <a:gd name="T2" fmla="*/ 5 w 70"/>
              <a:gd name="T3" fmla="*/ 51 h 77"/>
              <a:gd name="T4" fmla="*/ 20 w 70"/>
              <a:gd name="T5" fmla="*/ 13 h 77"/>
              <a:gd name="T6" fmla="*/ 23 w 70"/>
              <a:gd name="T7" fmla="*/ 12 h 77"/>
              <a:gd name="T8" fmla="*/ 17 w 70"/>
              <a:gd name="T9" fmla="*/ 7 h 77"/>
              <a:gd name="T10" fmla="*/ 8 w 70"/>
              <a:gd name="T11" fmla="*/ 34 h 77"/>
              <a:gd name="T12" fmla="*/ 1 w 70"/>
              <a:gd name="T13" fmla="*/ 37 h 77"/>
              <a:gd name="T14" fmla="*/ 35 w 70"/>
              <a:gd name="T15" fmla="*/ 10 h 77"/>
              <a:gd name="T16" fmla="*/ 35 w 70"/>
              <a:gd name="T17" fmla="*/ 0 h 77"/>
              <a:gd name="T18" fmla="*/ 35 w 70"/>
              <a:gd name="T19" fmla="*/ 10 h 77"/>
              <a:gd name="T20" fmla="*/ 49 w 70"/>
              <a:gd name="T21" fmla="*/ 13 h 77"/>
              <a:gd name="T22" fmla="*/ 50 w 70"/>
              <a:gd name="T23" fmla="*/ 5 h 77"/>
              <a:gd name="T24" fmla="*/ 58 w 70"/>
              <a:gd name="T25" fmla="*/ 24 h 77"/>
              <a:gd name="T26" fmla="*/ 65 w 70"/>
              <a:gd name="T27" fmla="*/ 18 h 77"/>
              <a:gd name="T28" fmla="*/ 56 w 70"/>
              <a:gd name="T29" fmla="*/ 23 h 77"/>
              <a:gd name="T30" fmla="*/ 61 w 70"/>
              <a:gd name="T31" fmla="*/ 34 h 77"/>
              <a:gd name="T32" fmla="*/ 68 w 70"/>
              <a:gd name="T33" fmla="*/ 37 h 77"/>
              <a:gd name="T34" fmla="*/ 13 w 70"/>
              <a:gd name="T35" fmla="*/ 21 h 77"/>
              <a:gd name="T36" fmla="*/ 5 w 70"/>
              <a:gd name="T37" fmla="*/ 20 h 77"/>
              <a:gd name="T38" fmla="*/ 13 w 70"/>
              <a:gd name="T39" fmla="*/ 23 h 77"/>
              <a:gd name="T40" fmla="*/ 48 w 70"/>
              <a:gd name="T41" fmla="*/ 50 h 77"/>
              <a:gd name="T42" fmla="*/ 44 w 70"/>
              <a:gd name="T43" fmla="*/ 61 h 77"/>
              <a:gd name="T44" fmla="*/ 45 w 70"/>
              <a:gd name="T45" fmla="*/ 67 h 77"/>
              <a:gd name="T46" fmla="*/ 42 w 70"/>
              <a:gd name="T47" fmla="*/ 73 h 77"/>
              <a:gd name="T48" fmla="*/ 32 w 70"/>
              <a:gd name="T49" fmla="*/ 77 h 77"/>
              <a:gd name="T50" fmla="*/ 25 w 70"/>
              <a:gd name="T51" fmla="*/ 70 h 77"/>
              <a:gd name="T52" fmla="*/ 26 w 70"/>
              <a:gd name="T53" fmla="*/ 65 h 77"/>
              <a:gd name="T54" fmla="*/ 25 w 70"/>
              <a:gd name="T55" fmla="*/ 60 h 77"/>
              <a:gd name="T56" fmla="*/ 15 w 70"/>
              <a:gd name="T57" fmla="*/ 35 h 77"/>
              <a:gd name="T58" fmla="*/ 40 w 70"/>
              <a:gd name="T59" fmla="*/ 74 h 77"/>
              <a:gd name="T60" fmla="*/ 30 w 70"/>
              <a:gd name="T61" fmla="*/ 74 h 77"/>
              <a:gd name="T62" fmla="*/ 40 w 70"/>
              <a:gd name="T63" fmla="*/ 74 h 77"/>
              <a:gd name="T64" fmla="*/ 29 w 70"/>
              <a:gd name="T65" fmla="*/ 69 h 77"/>
              <a:gd name="T66" fmla="*/ 32 w 70"/>
              <a:gd name="T67" fmla="*/ 71 h 77"/>
              <a:gd name="T68" fmla="*/ 43 w 70"/>
              <a:gd name="T69" fmla="*/ 70 h 77"/>
              <a:gd name="T70" fmla="*/ 29 w 70"/>
              <a:gd name="T71" fmla="*/ 66 h 77"/>
              <a:gd name="T72" fmla="*/ 41 w 70"/>
              <a:gd name="T73" fmla="*/ 67 h 77"/>
              <a:gd name="T74" fmla="*/ 41 w 70"/>
              <a:gd name="T75" fmla="*/ 62 h 77"/>
              <a:gd name="T76" fmla="*/ 29 w 70"/>
              <a:gd name="T77" fmla="*/ 64 h 77"/>
              <a:gd name="T78" fmla="*/ 43 w 70"/>
              <a:gd name="T79" fmla="*/ 60 h 77"/>
              <a:gd name="T80" fmla="*/ 27 w 70"/>
              <a:gd name="T81" fmla="*/ 59 h 77"/>
              <a:gd name="T82" fmla="*/ 29 w 70"/>
              <a:gd name="T83" fmla="*/ 60 h 77"/>
              <a:gd name="T84" fmla="*/ 51 w 70"/>
              <a:gd name="T85" fmla="*/ 35 h 77"/>
              <a:gd name="T86" fmla="*/ 23 w 70"/>
              <a:gd name="T87" fmla="*/ 48 h 77"/>
              <a:gd name="T88" fmla="*/ 28 w 70"/>
              <a:gd name="T89" fmla="*/ 39 h 77"/>
              <a:gd name="T90" fmla="*/ 33 w 70"/>
              <a:gd name="T91" fmla="*/ 56 h 77"/>
              <a:gd name="T92" fmla="*/ 41 w 70"/>
              <a:gd name="T93" fmla="*/ 38 h 77"/>
              <a:gd name="T94" fmla="*/ 41 w 70"/>
              <a:gd name="T95" fmla="*/ 56 h 77"/>
              <a:gd name="T96" fmla="*/ 65 w 70"/>
              <a:gd name="T97" fmla="*/ 51 h 77"/>
              <a:gd name="T98" fmla="*/ 57 w 70"/>
              <a:gd name="T99" fmla="*/ 50 h 77"/>
              <a:gd name="T100" fmla="*/ 65 w 70"/>
              <a:gd name="T101" fmla="*/ 53 h 77"/>
              <a:gd name="T102" fmla="*/ 20 w 70"/>
              <a:gd name="T103" fmla="*/ 58 h 77"/>
              <a:gd name="T104" fmla="*/ 18 w 70"/>
              <a:gd name="T105" fmla="*/ 66 h 77"/>
              <a:gd name="T106" fmla="*/ 22 w 70"/>
              <a:gd name="T107" fmla="*/ 57 h 77"/>
              <a:gd name="T108" fmla="*/ 47 w 70"/>
              <a:gd name="T109" fmla="*/ 59 h 77"/>
              <a:gd name="T110" fmla="*/ 52 w 70"/>
              <a:gd name="T111" fmla="*/ 6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0" h="77">
                <a:moveTo>
                  <a:pt x="13" y="48"/>
                </a:moveTo>
                <a:cubicBezTo>
                  <a:pt x="14" y="49"/>
                  <a:pt x="13" y="49"/>
                  <a:pt x="13" y="50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3"/>
                  <a:pt x="4" y="53"/>
                </a:cubicBezTo>
                <a:cubicBezTo>
                  <a:pt x="4" y="52"/>
                  <a:pt x="4" y="51"/>
                  <a:pt x="5" y="51"/>
                </a:cubicBezTo>
                <a:cubicBezTo>
                  <a:pt x="11" y="47"/>
                  <a:pt x="11" y="47"/>
                  <a:pt x="11" y="47"/>
                </a:cubicBezTo>
                <a:cubicBezTo>
                  <a:pt x="12" y="47"/>
                  <a:pt x="13" y="47"/>
                  <a:pt x="13" y="48"/>
                </a:cubicBezTo>
                <a:close/>
                <a:moveTo>
                  <a:pt x="20" y="13"/>
                </a:moveTo>
                <a:cubicBezTo>
                  <a:pt x="20" y="14"/>
                  <a:pt x="21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3" y="13"/>
                  <a:pt x="23" y="12"/>
                  <a:pt x="23" y="12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7" y="5"/>
                </a:cubicBezTo>
                <a:cubicBezTo>
                  <a:pt x="16" y="5"/>
                  <a:pt x="16" y="6"/>
                  <a:pt x="17" y="7"/>
                </a:cubicBezTo>
                <a:lnTo>
                  <a:pt x="20" y="13"/>
                </a:lnTo>
                <a:close/>
                <a:moveTo>
                  <a:pt x="10" y="35"/>
                </a:moveTo>
                <a:cubicBezTo>
                  <a:pt x="10" y="34"/>
                  <a:pt x="9" y="34"/>
                  <a:pt x="8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4"/>
                  <a:pt x="0" y="35"/>
                </a:cubicBezTo>
                <a:cubicBezTo>
                  <a:pt x="0" y="36"/>
                  <a:pt x="0" y="37"/>
                  <a:pt x="1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10" y="36"/>
                  <a:pt x="10" y="35"/>
                </a:cubicBezTo>
                <a:close/>
                <a:moveTo>
                  <a:pt x="35" y="10"/>
                </a:moveTo>
                <a:cubicBezTo>
                  <a:pt x="36" y="10"/>
                  <a:pt x="36" y="10"/>
                  <a:pt x="36" y="9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1"/>
                  <a:pt x="36" y="0"/>
                  <a:pt x="35" y="0"/>
                </a:cubicBezTo>
                <a:cubicBezTo>
                  <a:pt x="34" y="0"/>
                  <a:pt x="33" y="1"/>
                  <a:pt x="33" y="2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4" y="10"/>
                  <a:pt x="35" y="10"/>
                </a:cubicBezTo>
                <a:close/>
                <a:moveTo>
                  <a:pt x="47" y="14"/>
                </a:moveTo>
                <a:cubicBezTo>
                  <a:pt x="48" y="14"/>
                  <a:pt x="48" y="14"/>
                  <a:pt x="48" y="14"/>
                </a:cubicBezTo>
                <a:cubicBezTo>
                  <a:pt x="49" y="14"/>
                  <a:pt x="49" y="14"/>
                  <a:pt x="49" y="13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6"/>
                  <a:pt x="53" y="5"/>
                  <a:pt x="52" y="5"/>
                </a:cubicBezTo>
                <a:cubicBezTo>
                  <a:pt x="52" y="5"/>
                  <a:pt x="51" y="5"/>
                  <a:pt x="50" y="5"/>
                </a:cubicBezTo>
                <a:cubicBezTo>
                  <a:pt x="47" y="12"/>
                  <a:pt x="47" y="12"/>
                  <a:pt x="47" y="12"/>
                </a:cubicBezTo>
                <a:cubicBezTo>
                  <a:pt x="46" y="12"/>
                  <a:pt x="47" y="13"/>
                  <a:pt x="47" y="14"/>
                </a:cubicBezTo>
                <a:close/>
                <a:moveTo>
                  <a:pt x="58" y="24"/>
                </a:moveTo>
                <a:cubicBezTo>
                  <a:pt x="58" y="24"/>
                  <a:pt x="58" y="23"/>
                  <a:pt x="58" y="23"/>
                </a:cubicBezTo>
                <a:cubicBezTo>
                  <a:pt x="65" y="20"/>
                  <a:pt x="65" y="20"/>
                  <a:pt x="65" y="20"/>
                </a:cubicBezTo>
                <a:cubicBezTo>
                  <a:pt x="65" y="19"/>
                  <a:pt x="66" y="18"/>
                  <a:pt x="65" y="18"/>
                </a:cubicBezTo>
                <a:cubicBezTo>
                  <a:pt x="65" y="17"/>
                  <a:pt x="64" y="17"/>
                  <a:pt x="63" y="17"/>
                </a:cubicBezTo>
                <a:cubicBezTo>
                  <a:pt x="57" y="21"/>
                  <a:pt x="57" y="21"/>
                  <a:pt x="57" y="21"/>
                </a:cubicBezTo>
                <a:cubicBezTo>
                  <a:pt x="56" y="21"/>
                  <a:pt x="56" y="22"/>
                  <a:pt x="56" y="23"/>
                </a:cubicBezTo>
                <a:cubicBezTo>
                  <a:pt x="57" y="23"/>
                  <a:pt x="57" y="24"/>
                  <a:pt x="58" y="24"/>
                </a:cubicBezTo>
                <a:close/>
                <a:moveTo>
                  <a:pt x="68" y="34"/>
                </a:moveTo>
                <a:cubicBezTo>
                  <a:pt x="61" y="34"/>
                  <a:pt x="61" y="34"/>
                  <a:pt x="61" y="34"/>
                </a:cubicBezTo>
                <a:cubicBezTo>
                  <a:pt x="60" y="34"/>
                  <a:pt x="60" y="34"/>
                  <a:pt x="60" y="35"/>
                </a:cubicBezTo>
                <a:cubicBezTo>
                  <a:pt x="60" y="36"/>
                  <a:pt x="60" y="37"/>
                  <a:pt x="61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9" y="37"/>
                  <a:pt x="70" y="36"/>
                  <a:pt x="70" y="35"/>
                </a:cubicBezTo>
                <a:cubicBezTo>
                  <a:pt x="70" y="34"/>
                  <a:pt x="69" y="34"/>
                  <a:pt x="68" y="34"/>
                </a:cubicBezTo>
                <a:close/>
                <a:moveTo>
                  <a:pt x="13" y="21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5" y="17"/>
                  <a:pt x="4" y="18"/>
                </a:cubicBezTo>
                <a:cubicBezTo>
                  <a:pt x="4" y="18"/>
                  <a:pt x="4" y="19"/>
                  <a:pt x="5" y="20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2" y="24"/>
                  <a:pt x="12" y="24"/>
                </a:cubicBezTo>
                <a:cubicBezTo>
                  <a:pt x="12" y="24"/>
                  <a:pt x="13" y="23"/>
                  <a:pt x="13" y="23"/>
                </a:cubicBezTo>
                <a:cubicBezTo>
                  <a:pt x="14" y="22"/>
                  <a:pt x="13" y="21"/>
                  <a:pt x="13" y="21"/>
                </a:cubicBezTo>
                <a:close/>
                <a:moveTo>
                  <a:pt x="54" y="35"/>
                </a:moveTo>
                <a:cubicBezTo>
                  <a:pt x="54" y="41"/>
                  <a:pt x="52" y="46"/>
                  <a:pt x="48" y="50"/>
                </a:cubicBezTo>
                <a:cubicBezTo>
                  <a:pt x="45" y="53"/>
                  <a:pt x="44" y="56"/>
                  <a:pt x="44" y="58"/>
                </a:cubicBezTo>
                <a:cubicBezTo>
                  <a:pt x="45" y="58"/>
                  <a:pt x="45" y="59"/>
                  <a:pt x="45" y="60"/>
                </a:cubicBezTo>
                <a:cubicBezTo>
                  <a:pt x="45" y="60"/>
                  <a:pt x="45" y="61"/>
                  <a:pt x="44" y="61"/>
                </a:cubicBezTo>
                <a:cubicBezTo>
                  <a:pt x="45" y="62"/>
                  <a:pt x="45" y="62"/>
                  <a:pt x="45" y="63"/>
                </a:cubicBezTo>
                <a:cubicBezTo>
                  <a:pt x="45" y="64"/>
                  <a:pt x="45" y="64"/>
                  <a:pt x="44" y="65"/>
                </a:cubicBezTo>
                <a:cubicBezTo>
                  <a:pt x="45" y="65"/>
                  <a:pt x="45" y="66"/>
                  <a:pt x="45" y="67"/>
                </a:cubicBezTo>
                <a:cubicBezTo>
                  <a:pt x="45" y="67"/>
                  <a:pt x="45" y="68"/>
                  <a:pt x="44" y="68"/>
                </a:cubicBezTo>
                <a:cubicBezTo>
                  <a:pt x="45" y="69"/>
                  <a:pt x="45" y="70"/>
                  <a:pt x="45" y="70"/>
                </a:cubicBezTo>
                <a:cubicBezTo>
                  <a:pt x="45" y="72"/>
                  <a:pt x="44" y="73"/>
                  <a:pt x="42" y="73"/>
                </a:cubicBezTo>
                <a:cubicBezTo>
                  <a:pt x="42" y="73"/>
                  <a:pt x="42" y="73"/>
                  <a:pt x="42" y="74"/>
                </a:cubicBezTo>
                <a:cubicBezTo>
                  <a:pt x="42" y="75"/>
                  <a:pt x="40" y="77"/>
                  <a:pt x="37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8" y="75"/>
                  <a:pt x="28" y="74"/>
                </a:cubicBezTo>
                <a:cubicBezTo>
                  <a:pt x="28" y="73"/>
                  <a:pt x="28" y="73"/>
                  <a:pt x="28" y="73"/>
                </a:cubicBezTo>
                <a:cubicBezTo>
                  <a:pt x="26" y="73"/>
                  <a:pt x="25" y="72"/>
                  <a:pt x="25" y="70"/>
                </a:cubicBezTo>
                <a:cubicBezTo>
                  <a:pt x="25" y="70"/>
                  <a:pt x="25" y="69"/>
                  <a:pt x="26" y="68"/>
                </a:cubicBezTo>
                <a:cubicBezTo>
                  <a:pt x="25" y="68"/>
                  <a:pt x="25" y="67"/>
                  <a:pt x="25" y="67"/>
                </a:cubicBezTo>
                <a:cubicBezTo>
                  <a:pt x="25" y="66"/>
                  <a:pt x="25" y="65"/>
                  <a:pt x="26" y="65"/>
                </a:cubicBezTo>
                <a:cubicBezTo>
                  <a:pt x="25" y="64"/>
                  <a:pt x="25" y="64"/>
                  <a:pt x="25" y="63"/>
                </a:cubicBezTo>
                <a:cubicBezTo>
                  <a:pt x="25" y="62"/>
                  <a:pt x="25" y="62"/>
                  <a:pt x="26" y="61"/>
                </a:cubicBezTo>
                <a:cubicBezTo>
                  <a:pt x="25" y="61"/>
                  <a:pt x="25" y="60"/>
                  <a:pt x="25" y="60"/>
                </a:cubicBezTo>
                <a:cubicBezTo>
                  <a:pt x="25" y="59"/>
                  <a:pt x="25" y="58"/>
                  <a:pt x="26" y="58"/>
                </a:cubicBezTo>
                <a:cubicBezTo>
                  <a:pt x="25" y="56"/>
                  <a:pt x="25" y="53"/>
                  <a:pt x="21" y="50"/>
                </a:cubicBezTo>
                <a:cubicBezTo>
                  <a:pt x="17" y="46"/>
                  <a:pt x="15" y="41"/>
                  <a:pt x="15" y="35"/>
                </a:cubicBezTo>
                <a:cubicBezTo>
                  <a:pt x="15" y="25"/>
                  <a:pt x="24" y="16"/>
                  <a:pt x="35" y="16"/>
                </a:cubicBezTo>
                <a:cubicBezTo>
                  <a:pt x="46" y="16"/>
                  <a:pt x="54" y="25"/>
                  <a:pt x="54" y="35"/>
                </a:cubicBezTo>
                <a:close/>
                <a:moveTo>
                  <a:pt x="40" y="74"/>
                </a:moveTo>
                <a:cubicBezTo>
                  <a:pt x="40" y="74"/>
                  <a:pt x="39" y="73"/>
                  <a:pt x="37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1" y="73"/>
                  <a:pt x="30" y="74"/>
                  <a:pt x="30" y="74"/>
                </a:cubicBezTo>
                <a:cubicBezTo>
                  <a:pt x="30" y="74"/>
                  <a:pt x="31" y="75"/>
                  <a:pt x="32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39" y="75"/>
                  <a:pt x="40" y="74"/>
                  <a:pt x="40" y="74"/>
                </a:cubicBezTo>
                <a:close/>
                <a:moveTo>
                  <a:pt x="43" y="70"/>
                </a:moveTo>
                <a:cubicBezTo>
                  <a:pt x="43" y="70"/>
                  <a:pt x="42" y="69"/>
                  <a:pt x="41" y="69"/>
                </a:cubicBezTo>
                <a:cubicBezTo>
                  <a:pt x="29" y="69"/>
                  <a:pt x="29" y="69"/>
                  <a:pt x="29" y="69"/>
                </a:cubicBezTo>
                <a:cubicBezTo>
                  <a:pt x="27" y="69"/>
                  <a:pt x="27" y="70"/>
                  <a:pt x="27" y="70"/>
                </a:cubicBezTo>
                <a:cubicBezTo>
                  <a:pt x="27" y="70"/>
                  <a:pt x="27" y="71"/>
                  <a:pt x="29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7" y="71"/>
                  <a:pt x="37" y="71"/>
                  <a:pt x="37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2" y="71"/>
                  <a:pt x="43" y="70"/>
                  <a:pt x="43" y="70"/>
                </a:cubicBezTo>
                <a:close/>
                <a:moveTo>
                  <a:pt x="43" y="67"/>
                </a:moveTo>
                <a:cubicBezTo>
                  <a:pt x="43" y="67"/>
                  <a:pt x="42" y="66"/>
                  <a:pt x="41" y="66"/>
                </a:cubicBezTo>
                <a:cubicBezTo>
                  <a:pt x="29" y="66"/>
                  <a:pt x="29" y="66"/>
                  <a:pt x="29" y="66"/>
                </a:cubicBezTo>
                <a:cubicBezTo>
                  <a:pt x="27" y="66"/>
                  <a:pt x="27" y="67"/>
                  <a:pt x="27" y="67"/>
                </a:cubicBezTo>
                <a:cubicBezTo>
                  <a:pt x="27" y="67"/>
                  <a:pt x="27" y="67"/>
                  <a:pt x="29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42" y="67"/>
                  <a:pt x="43" y="67"/>
                  <a:pt x="43" y="67"/>
                </a:cubicBezTo>
                <a:close/>
                <a:moveTo>
                  <a:pt x="43" y="63"/>
                </a:moveTo>
                <a:cubicBezTo>
                  <a:pt x="43" y="63"/>
                  <a:pt x="42" y="62"/>
                  <a:pt x="41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7" y="62"/>
                  <a:pt x="27" y="63"/>
                  <a:pt x="27" y="63"/>
                </a:cubicBezTo>
                <a:cubicBezTo>
                  <a:pt x="27" y="63"/>
                  <a:pt x="27" y="64"/>
                  <a:pt x="29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2" y="64"/>
                  <a:pt x="43" y="63"/>
                  <a:pt x="43" y="63"/>
                </a:cubicBezTo>
                <a:close/>
                <a:moveTo>
                  <a:pt x="43" y="60"/>
                </a:moveTo>
                <a:cubicBezTo>
                  <a:pt x="43" y="60"/>
                  <a:pt x="43" y="59"/>
                  <a:pt x="43" y="59"/>
                </a:cubicBezTo>
                <a:cubicBezTo>
                  <a:pt x="43" y="59"/>
                  <a:pt x="42" y="59"/>
                  <a:pt x="42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9"/>
                  <a:pt x="27" y="60"/>
                  <a:pt x="27" y="60"/>
                </a:cubicBezTo>
                <a:cubicBezTo>
                  <a:pt x="27" y="60"/>
                  <a:pt x="27" y="60"/>
                  <a:pt x="29" y="60"/>
                </a:cubicBezTo>
                <a:cubicBezTo>
                  <a:pt x="41" y="60"/>
                  <a:pt x="41" y="60"/>
                  <a:pt x="41" y="60"/>
                </a:cubicBezTo>
                <a:cubicBezTo>
                  <a:pt x="42" y="60"/>
                  <a:pt x="43" y="60"/>
                  <a:pt x="43" y="60"/>
                </a:cubicBezTo>
                <a:close/>
                <a:moveTo>
                  <a:pt x="51" y="35"/>
                </a:moveTo>
                <a:cubicBezTo>
                  <a:pt x="51" y="26"/>
                  <a:pt x="44" y="19"/>
                  <a:pt x="35" y="19"/>
                </a:cubicBezTo>
                <a:cubicBezTo>
                  <a:pt x="26" y="19"/>
                  <a:pt x="18" y="26"/>
                  <a:pt x="18" y="35"/>
                </a:cubicBezTo>
                <a:cubicBezTo>
                  <a:pt x="18" y="40"/>
                  <a:pt x="20" y="44"/>
                  <a:pt x="23" y="48"/>
                </a:cubicBezTo>
                <a:cubicBezTo>
                  <a:pt x="26" y="51"/>
                  <a:pt x="28" y="53"/>
                  <a:pt x="28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28" y="38"/>
                  <a:pt x="29" y="38"/>
                </a:cubicBezTo>
                <a:cubicBezTo>
                  <a:pt x="29" y="38"/>
                  <a:pt x="30" y="38"/>
                  <a:pt x="30" y="39"/>
                </a:cubicBezTo>
                <a:cubicBezTo>
                  <a:pt x="33" y="56"/>
                  <a:pt x="33" y="56"/>
                  <a:pt x="33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38"/>
                  <a:pt x="40" y="38"/>
                  <a:pt x="41" y="38"/>
                </a:cubicBezTo>
                <a:cubicBezTo>
                  <a:pt x="42" y="38"/>
                  <a:pt x="42" y="39"/>
                  <a:pt x="42" y="39"/>
                </a:cubicBezTo>
                <a:cubicBezTo>
                  <a:pt x="39" y="56"/>
                  <a:pt x="39" y="56"/>
                  <a:pt x="39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2" y="53"/>
                  <a:pt x="43" y="51"/>
                  <a:pt x="46" y="48"/>
                </a:cubicBezTo>
                <a:cubicBezTo>
                  <a:pt x="50" y="44"/>
                  <a:pt x="51" y="40"/>
                  <a:pt x="51" y="35"/>
                </a:cubicBezTo>
                <a:close/>
                <a:moveTo>
                  <a:pt x="65" y="51"/>
                </a:move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7" y="47"/>
                  <a:pt x="56" y="48"/>
                </a:cubicBezTo>
                <a:cubicBezTo>
                  <a:pt x="56" y="49"/>
                  <a:pt x="56" y="49"/>
                  <a:pt x="57" y="50"/>
                </a:cubicBezTo>
                <a:cubicBezTo>
                  <a:pt x="63" y="53"/>
                  <a:pt x="63" y="53"/>
                  <a:pt x="63" y="53"/>
                </a:cubicBezTo>
                <a:cubicBezTo>
                  <a:pt x="63" y="54"/>
                  <a:pt x="64" y="54"/>
                  <a:pt x="64" y="54"/>
                </a:cubicBezTo>
                <a:cubicBezTo>
                  <a:pt x="64" y="54"/>
                  <a:pt x="65" y="53"/>
                  <a:pt x="65" y="53"/>
                </a:cubicBezTo>
                <a:cubicBezTo>
                  <a:pt x="66" y="52"/>
                  <a:pt x="65" y="51"/>
                  <a:pt x="65" y="51"/>
                </a:cubicBezTo>
                <a:close/>
                <a:moveTo>
                  <a:pt x="22" y="57"/>
                </a:moveTo>
                <a:cubicBezTo>
                  <a:pt x="22" y="57"/>
                  <a:pt x="21" y="57"/>
                  <a:pt x="20" y="58"/>
                </a:cubicBezTo>
                <a:cubicBezTo>
                  <a:pt x="17" y="64"/>
                  <a:pt x="17" y="64"/>
                  <a:pt x="17" y="64"/>
                </a:cubicBezTo>
                <a:cubicBezTo>
                  <a:pt x="16" y="64"/>
                  <a:pt x="16" y="65"/>
                  <a:pt x="17" y="66"/>
                </a:cubicBezTo>
                <a:cubicBezTo>
                  <a:pt x="17" y="66"/>
                  <a:pt x="18" y="66"/>
                  <a:pt x="18" y="66"/>
                </a:cubicBezTo>
                <a:cubicBezTo>
                  <a:pt x="18" y="66"/>
                  <a:pt x="19" y="66"/>
                  <a:pt x="19" y="65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8"/>
                  <a:pt x="23" y="57"/>
                  <a:pt x="22" y="57"/>
                </a:cubicBezTo>
                <a:close/>
                <a:moveTo>
                  <a:pt x="49" y="58"/>
                </a:moveTo>
                <a:cubicBezTo>
                  <a:pt x="49" y="57"/>
                  <a:pt x="48" y="57"/>
                  <a:pt x="47" y="57"/>
                </a:cubicBezTo>
                <a:cubicBezTo>
                  <a:pt x="47" y="57"/>
                  <a:pt x="46" y="58"/>
                  <a:pt x="47" y="59"/>
                </a:cubicBezTo>
                <a:cubicBezTo>
                  <a:pt x="50" y="65"/>
                  <a:pt x="50" y="65"/>
                  <a:pt x="50" y="65"/>
                </a:cubicBezTo>
                <a:cubicBezTo>
                  <a:pt x="51" y="66"/>
                  <a:pt x="51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3" y="65"/>
                  <a:pt x="53" y="64"/>
                  <a:pt x="53" y="64"/>
                </a:cubicBezTo>
                <a:lnTo>
                  <a:pt x="49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76" name="Details 1">
            <a:extLst>
              <a:ext uri="{FF2B5EF4-FFF2-40B4-BE49-F238E27FC236}">
                <a16:creationId xmlns:a16="http://schemas.microsoft.com/office/drawing/2014/main" xmlns="" id="{C5F5BFDB-9B47-442C-B914-70EDB694BA40}"/>
              </a:ext>
            </a:extLst>
          </p:cNvPr>
          <p:cNvSpPr txBox="1"/>
          <p:nvPr/>
        </p:nvSpPr>
        <p:spPr>
          <a:xfrm>
            <a:off x="252315" y="1617178"/>
            <a:ext cx="3233866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  <a:sym typeface="HarmonyOS Sans SC" panose="00000500000000000000" pitchFamily="2" charset="-122"/>
              </a:rPr>
              <a:t>Задачи и содержание образовательной деятельности по каждой из образовательных областей для всех возрастных групп обучающихся 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89" name="Details 1">
            <a:extLst>
              <a:ext uri="{FF2B5EF4-FFF2-40B4-BE49-F238E27FC236}">
                <a16:creationId xmlns:a16="http://schemas.microsoft.com/office/drawing/2014/main" xmlns="" id="{4DCB59C9-3797-4E1B-8802-E18FF92855AC}"/>
              </a:ext>
            </a:extLst>
          </p:cNvPr>
          <p:cNvSpPr txBox="1"/>
          <p:nvPr/>
        </p:nvSpPr>
        <p:spPr>
          <a:xfrm>
            <a:off x="5863164" y="1696034"/>
            <a:ext cx="252605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  <a:sym typeface="HarmonyOS Sans SC" panose="00000500000000000000" pitchFamily="2" charset="-122"/>
              </a:rPr>
              <a:t>Федеральная рабочая программа воспитания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90" name="Details 1">
            <a:extLst>
              <a:ext uri="{FF2B5EF4-FFF2-40B4-BE49-F238E27FC236}">
                <a16:creationId xmlns:a16="http://schemas.microsoft.com/office/drawing/2014/main" xmlns="" id="{E752FE98-8955-4DD1-BAFE-0D3FE1BD5539}"/>
              </a:ext>
            </a:extLst>
          </p:cNvPr>
          <p:cNvSpPr txBox="1"/>
          <p:nvPr/>
        </p:nvSpPr>
        <p:spPr>
          <a:xfrm>
            <a:off x="3381453" y="1618437"/>
            <a:ext cx="2481711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  <a:sym typeface="HarmonyOS Sans SC" panose="00000500000000000000" pitchFamily="2" charset="-122"/>
              </a:rPr>
              <a:t>Направления, задачи и содержание коррекционно-развивающей работы с детьми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8007" y="230546"/>
            <a:ext cx="90017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zh-CN" sz="2100" b="1" dirty="0">
                <a:solidFill>
                  <a:srgbClr val="0F0F0F"/>
                </a:solidFill>
                <a:latin typeface="+mj-lt"/>
                <a:ea typeface="微软雅黑" panose="020B0503020204020204" charset="-122"/>
                <a:cs typeface="Montserrat SemiBold" panose="00000700000000000000" charset="0"/>
                <a:sym typeface="+mn-ea"/>
              </a:rPr>
              <a:t>В организационном разделе представлены:</a:t>
            </a:r>
            <a:endParaRPr lang="zh-CN" altLang="en-US" sz="2100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4" name="Freeform 40"/>
          <p:cNvSpPr>
            <a:spLocks noEditPoints="1"/>
          </p:cNvSpPr>
          <p:nvPr/>
        </p:nvSpPr>
        <p:spPr bwMode="auto">
          <a:xfrm>
            <a:off x="415235" y="227695"/>
            <a:ext cx="198630" cy="392995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 bwMode="auto">
          <a:xfrm flipH="1">
            <a:off x="739200" y="616159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Freeform 29">
            <a:extLst>
              <a:ext uri="{FF2B5EF4-FFF2-40B4-BE49-F238E27FC236}">
                <a16:creationId xmlns:a16="http://schemas.microsoft.com/office/drawing/2014/main" xmlns="" id="{617F6EEB-9188-47BC-859E-7B8E483C985D}"/>
              </a:ext>
            </a:extLst>
          </p:cNvPr>
          <p:cNvSpPr>
            <a:spLocks/>
          </p:cNvSpPr>
          <p:nvPr/>
        </p:nvSpPr>
        <p:spPr bwMode="auto">
          <a:xfrm flipH="1">
            <a:off x="4463999" y="2700767"/>
            <a:ext cx="2376000" cy="1440000"/>
          </a:xfrm>
          <a:custGeom>
            <a:avLst/>
            <a:gdLst>
              <a:gd name="T0" fmla="*/ 830 w 1076"/>
              <a:gd name="T1" fmla="*/ 363 h 727"/>
              <a:gd name="T2" fmla="*/ 1076 w 1076"/>
              <a:gd name="T3" fmla="*/ 115 h 727"/>
              <a:gd name="T4" fmla="*/ 360 w 1076"/>
              <a:gd name="T5" fmla="*/ 115 h 727"/>
              <a:gd name="T6" fmla="*/ 360 w 1076"/>
              <a:gd name="T7" fmla="*/ 0 h 727"/>
              <a:gd name="T8" fmla="*/ 0 w 1076"/>
              <a:gd name="T9" fmla="*/ 363 h 727"/>
              <a:gd name="T10" fmla="*/ 360 w 1076"/>
              <a:gd name="T11" fmla="*/ 727 h 727"/>
              <a:gd name="T12" fmla="*/ 360 w 1076"/>
              <a:gd name="T13" fmla="*/ 592 h 727"/>
              <a:gd name="T14" fmla="*/ 1056 w 1076"/>
              <a:gd name="T15" fmla="*/ 592 h 727"/>
              <a:gd name="T16" fmla="*/ 830 w 1076"/>
              <a:gd name="T17" fmla="*/ 36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6" h="727">
                <a:moveTo>
                  <a:pt x="830" y="363"/>
                </a:moveTo>
                <a:lnTo>
                  <a:pt x="1076" y="115"/>
                </a:lnTo>
                <a:lnTo>
                  <a:pt x="360" y="115"/>
                </a:lnTo>
                <a:lnTo>
                  <a:pt x="360" y="0"/>
                </a:lnTo>
                <a:lnTo>
                  <a:pt x="0" y="363"/>
                </a:lnTo>
                <a:lnTo>
                  <a:pt x="360" y="727"/>
                </a:lnTo>
                <a:lnTo>
                  <a:pt x="360" y="592"/>
                </a:lnTo>
                <a:lnTo>
                  <a:pt x="1056" y="592"/>
                </a:lnTo>
                <a:lnTo>
                  <a:pt x="830" y="363"/>
                </a:lnTo>
                <a:close/>
              </a:path>
            </a:pathLst>
          </a:custGeom>
          <a:solidFill>
            <a:srgbClr val="0F4BAD"/>
          </a:solidFill>
          <a:ln>
            <a:noFill/>
          </a:ln>
          <a:scene3d>
            <a:camera prst="perspectiveRelaxed"/>
            <a:lightRig rig="morning" dir="t"/>
          </a:scene3d>
          <a:sp3d extrusionH="190500" prstMaterial="matte"/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57" name="Freeform 30">
            <a:extLst>
              <a:ext uri="{FF2B5EF4-FFF2-40B4-BE49-F238E27FC236}">
                <a16:creationId xmlns:a16="http://schemas.microsoft.com/office/drawing/2014/main" xmlns="" id="{687516A1-0619-41E6-B289-D1762FF77BB6}"/>
              </a:ext>
            </a:extLst>
          </p:cNvPr>
          <p:cNvSpPr>
            <a:spLocks/>
          </p:cNvSpPr>
          <p:nvPr/>
        </p:nvSpPr>
        <p:spPr bwMode="auto">
          <a:xfrm flipH="1">
            <a:off x="2319116" y="2680026"/>
            <a:ext cx="2376000" cy="1440000"/>
          </a:xfrm>
          <a:custGeom>
            <a:avLst/>
            <a:gdLst>
              <a:gd name="T0" fmla="*/ 832 w 1078"/>
              <a:gd name="T1" fmla="*/ 363 h 727"/>
              <a:gd name="T2" fmla="*/ 1078 w 1078"/>
              <a:gd name="T3" fmla="*/ 115 h 727"/>
              <a:gd name="T4" fmla="*/ 360 w 1078"/>
              <a:gd name="T5" fmla="*/ 115 h 727"/>
              <a:gd name="T6" fmla="*/ 360 w 1078"/>
              <a:gd name="T7" fmla="*/ 0 h 727"/>
              <a:gd name="T8" fmla="*/ 0 w 1078"/>
              <a:gd name="T9" fmla="*/ 363 h 727"/>
              <a:gd name="T10" fmla="*/ 360 w 1078"/>
              <a:gd name="T11" fmla="*/ 727 h 727"/>
              <a:gd name="T12" fmla="*/ 360 w 1078"/>
              <a:gd name="T13" fmla="*/ 592 h 727"/>
              <a:gd name="T14" fmla="*/ 1058 w 1078"/>
              <a:gd name="T15" fmla="*/ 592 h 727"/>
              <a:gd name="T16" fmla="*/ 832 w 1078"/>
              <a:gd name="T17" fmla="*/ 36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8" h="727">
                <a:moveTo>
                  <a:pt x="832" y="363"/>
                </a:moveTo>
                <a:lnTo>
                  <a:pt x="1078" y="115"/>
                </a:lnTo>
                <a:lnTo>
                  <a:pt x="360" y="115"/>
                </a:lnTo>
                <a:lnTo>
                  <a:pt x="360" y="0"/>
                </a:lnTo>
                <a:lnTo>
                  <a:pt x="0" y="363"/>
                </a:lnTo>
                <a:lnTo>
                  <a:pt x="360" y="727"/>
                </a:lnTo>
                <a:lnTo>
                  <a:pt x="360" y="592"/>
                </a:lnTo>
                <a:lnTo>
                  <a:pt x="1058" y="592"/>
                </a:lnTo>
                <a:lnTo>
                  <a:pt x="832" y="363"/>
                </a:lnTo>
                <a:close/>
              </a:path>
            </a:pathLst>
          </a:custGeom>
          <a:solidFill>
            <a:srgbClr val="1363DF"/>
          </a:solidFill>
          <a:ln>
            <a:noFill/>
          </a:ln>
          <a:scene3d>
            <a:camera prst="perspectiveRelaxed"/>
            <a:lightRig rig="morning" dir="t"/>
          </a:scene3d>
          <a:sp3d extrusionH="190500" prstMaterial="matte"/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58" name="Freeform 31">
            <a:extLst>
              <a:ext uri="{FF2B5EF4-FFF2-40B4-BE49-F238E27FC236}">
                <a16:creationId xmlns:a16="http://schemas.microsoft.com/office/drawing/2014/main" xmlns="" id="{1F72246D-89FD-493E-9655-95B3A4D4367B}"/>
              </a:ext>
            </a:extLst>
          </p:cNvPr>
          <p:cNvSpPr>
            <a:spLocks/>
          </p:cNvSpPr>
          <p:nvPr/>
        </p:nvSpPr>
        <p:spPr bwMode="auto">
          <a:xfrm flipH="1">
            <a:off x="174233" y="2667988"/>
            <a:ext cx="2376000" cy="1440000"/>
          </a:xfrm>
          <a:custGeom>
            <a:avLst/>
            <a:gdLst>
              <a:gd name="T0" fmla="*/ 832 w 1078"/>
              <a:gd name="T1" fmla="*/ 363 h 727"/>
              <a:gd name="T2" fmla="*/ 1078 w 1078"/>
              <a:gd name="T3" fmla="*/ 115 h 727"/>
              <a:gd name="T4" fmla="*/ 362 w 1078"/>
              <a:gd name="T5" fmla="*/ 115 h 727"/>
              <a:gd name="T6" fmla="*/ 362 w 1078"/>
              <a:gd name="T7" fmla="*/ 0 h 727"/>
              <a:gd name="T8" fmla="*/ 0 w 1078"/>
              <a:gd name="T9" fmla="*/ 363 h 727"/>
              <a:gd name="T10" fmla="*/ 362 w 1078"/>
              <a:gd name="T11" fmla="*/ 727 h 727"/>
              <a:gd name="T12" fmla="*/ 362 w 1078"/>
              <a:gd name="T13" fmla="*/ 592 h 727"/>
              <a:gd name="T14" fmla="*/ 1058 w 1078"/>
              <a:gd name="T15" fmla="*/ 592 h 727"/>
              <a:gd name="T16" fmla="*/ 832 w 1078"/>
              <a:gd name="T17" fmla="*/ 36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8" h="727">
                <a:moveTo>
                  <a:pt x="832" y="363"/>
                </a:moveTo>
                <a:lnTo>
                  <a:pt x="1078" y="115"/>
                </a:lnTo>
                <a:lnTo>
                  <a:pt x="362" y="115"/>
                </a:lnTo>
                <a:lnTo>
                  <a:pt x="362" y="0"/>
                </a:lnTo>
                <a:lnTo>
                  <a:pt x="0" y="363"/>
                </a:lnTo>
                <a:lnTo>
                  <a:pt x="362" y="727"/>
                </a:lnTo>
                <a:lnTo>
                  <a:pt x="362" y="592"/>
                </a:lnTo>
                <a:lnTo>
                  <a:pt x="1058" y="592"/>
                </a:lnTo>
                <a:lnTo>
                  <a:pt x="832" y="363"/>
                </a:lnTo>
                <a:close/>
              </a:path>
            </a:pathLst>
          </a:custGeom>
          <a:solidFill>
            <a:srgbClr val="35B3F1"/>
          </a:solidFill>
          <a:ln>
            <a:noFill/>
          </a:ln>
          <a:scene3d>
            <a:camera prst="perspectiveRelaxed"/>
            <a:lightRig rig="morning" dir="t"/>
          </a:scene3d>
          <a:sp3d extrusionH="190500" prstMaterial="matte"/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cxnSp>
        <p:nvCxnSpPr>
          <p:cNvPr id="59" name="Straight Connector 42">
            <a:extLst>
              <a:ext uri="{FF2B5EF4-FFF2-40B4-BE49-F238E27FC236}">
                <a16:creationId xmlns:a16="http://schemas.microsoft.com/office/drawing/2014/main" xmlns="" id="{BEB51858-0E88-48BB-82B8-3285FC3A6931}"/>
              </a:ext>
            </a:extLst>
          </p:cNvPr>
          <p:cNvCxnSpPr/>
          <p:nvPr/>
        </p:nvCxnSpPr>
        <p:spPr>
          <a:xfrm flipV="1">
            <a:off x="1411311" y="2667988"/>
            <a:ext cx="0" cy="547221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60" name="Straight Connector 43">
            <a:extLst>
              <a:ext uri="{FF2B5EF4-FFF2-40B4-BE49-F238E27FC236}">
                <a16:creationId xmlns:a16="http://schemas.microsoft.com/office/drawing/2014/main" xmlns="" id="{0FC11F05-37F3-45D6-B6C7-9E7CC181914B}"/>
              </a:ext>
            </a:extLst>
          </p:cNvPr>
          <p:cNvCxnSpPr/>
          <p:nvPr/>
        </p:nvCxnSpPr>
        <p:spPr>
          <a:xfrm flipV="1">
            <a:off x="3555686" y="2680026"/>
            <a:ext cx="0" cy="547221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61" name="Straight Connector 44">
            <a:extLst>
              <a:ext uri="{FF2B5EF4-FFF2-40B4-BE49-F238E27FC236}">
                <a16:creationId xmlns:a16="http://schemas.microsoft.com/office/drawing/2014/main" xmlns="" id="{2F94B35F-4954-442C-B573-FB6EB231DE01}"/>
              </a:ext>
            </a:extLst>
          </p:cNvPr>
          <p:cNvCxnSpPr/>
          <p:nvPr/>
        </p:nvCxnSpPr>
        <p:spPr>
          <a:xfrm flipV="1">
            <a:off x="5755139" y="2700767"/>
            <a:ext cx="0" cy="547221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64" name="Oval 69">
            <a:extLst>
              <a:ext uri="{FF2B5EF4-FFF2-40B4-BE49-F238E27FC236}">
                <a16:creationId xmlns:a16="http://schemas.microsoft.com/office/drawing/2014/main" xmlns="" id="{415D769C-BE8E-4D75-91F2-2A782A88AB15}"/>
              </a:ext>
            </a:extLst>
          </p:cNvPr>
          <p:cNvSpPr/>
          <p:nvPr/>
        </p:nvSpPr>
        <p:spPr>
          <a:xfrm>
            <a:off x="995016" y="1132384"/>
            <a:ext cx="479804" cy="479804"/>
          </a:xfrm>
          <a:prstGeom prst="ellipse">
            <a:avLst/>
          </a:prstGeom>
          <a:solidFill>
            <a:srgbClr val="35B3F1"/>
          </a:solidFill>
          <a:ln w="25400" cap="flat" cmpd="sng" algn="ctr">
            <a:solidFill>
              <a:srgbClr val="000000">
                <a:alpha val="2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65" name="Oval 70">
            <a:extLst>
              <a:ext uri="{FF2B5EF4-FFF2-40B4-BE49-F238E27FC236}">
                <a16:creationId xmlns:a16="http://schemas.microsoft.com/office/drawing/2014/main" xmlns="" id="{99B9746B-5CD2-438C-B172-0597266642A7}"/>
              </a:ext>
            </a:extLst>
          </p:cNvPr>
          <p:cNvSpPr/>
          <p:nvPr/>
        </p:nvSpPr>
        <p:spPr>
          <a:xfrm>
            <a:off x="3267214" y="1158536"/>
            <a:ext cx="479804" cy="479804"/>
          </a:xfrm>
          <a:prstGeom prst="ellipse">
            <a:avLst/>
          </a:prstGeom>
          <a:solidFill>
            <a:srgbClr val="1363DF"/>
          </a:solidFill>
          <a:ln w="25400" cap="flat" cmpd="sng" algn="ctr">
            <a:solidFill>
              <a:srgbClr val="000000">
                <a:alpha val="2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66" name="Oval 71">
            <a:extLst>
              <a:ext uri="{FF2B5EF4-FFF2-40B4-BE49-F238E27FC236}">
                <a16:creationId xmlns:a16="http://schemas.microsoft.com/office/drawing/2014/main" xmlns="" id="{C777B02F-D05D-4810-9E15-FB92A4272E1B}"/>
              </a:ext>
            </a:extLst>
          </p:cNvPr>
          <p:cNvSpPr/>
          <p:nvPr/>
        </p:nvSpPr>
        <p:spPr>
          <a:xfrm>
            <a:off x="5392838" y="1159859"/>
            <a:ext cx="479804" cy="479804"/>
          </a:xfrm>
          <a:prstGeom prst="ellipse">
            <a:avLst/>
          </a:prstGeom>
          <a:solidFill>
            <a:srgbClr val="0F4BAD"/>
          </a:solidFill>
          <a:ln w="25400" cap="flat" cmpd="sng" algn="ctr">
            <a:solidFill>
              <a:srgbClr val="000000">
                <a:alpha val="2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70" name="Freeform 9">
            <a:extLst>
              <a:ext uri="{FF2B5EF4-FFF2-40B4-BE49-F238E27FC236}">
                <a16:creationId xmlns:a16="http://schemas.microsoft.com/office/drawing/2014/main" xmlns="" id="{4718D2E9-97E6-4580-B7A5-1ABDEBAA8297}"/>
              </a:ext>
            </a:extLst>
          </p:cNvPr>
          <p:cNvSpPr>
            <a:spLocks noEditPoints="1"/>
          </p:cNvSpPr>
          <p:nvPr/>
        </p:nvSpPr>
        <p:spPr bwMode="auto">
          <a:xfrm>
            <a:off x="5508132" y="1257748"/>
            <a:ext cx="247007" cy="248427"/>
          </a:xfrm>
          <a:custGeom>
            <a:avLst/>
            <a:gdLst>
              <a:gd name="T0" fmla="*/ 59 w 71"/>
              <a:gd name="T1" fmla="*/ 54 h 71"/>
              <a:gd name="T2" fmla="*/ 53 w 71"/>
              <a:gd name="T3" fmla="*/ 62 h 71"/>
              <a:gd name="T4" fmla="*/ 52 w 71"/>
              <a:gd name="T5" fmla="*/ 69 h 71"/>
              <a:gd name="T6" fmla="*/ 28 w 71"/>
              <a:gd name="T7" fmla="*/ 61 h 71"/>
              <a:gd name="T8" fmla="*/ 67 w 71"/>
              <a:gd name="T9" fmla="*/ 18 h 71"/>
              <a:gd name="T10" fmla="*/ 69 w 71"/>
              <a:gd name="T11" fmla="*/ 10 h 71"/>
              <a:gd name="T12" fmla="*/ 69 w 71"/>
              <a:gd name="T13" fmla="*/ 3 h 71"/>
              <a:gd name="T14" fmla="*/ 64 w 71"/>
              <a:gd name="T15" fmla="*/ 0 h 71"/>
              <a:gd name="T16" fmla="*/ 57 w 71"/>
              <a:gd name="T17" fmla="*/ 5 h 71"/>
              <a:gd name="T18" fmla="*/ 46 w 71"/>
              <a:gd name="T19" fmla="*/ 7 h 71"/>
              <a:gd name="T20" fmla="*/ 39 w 71"/>
              <a:gd name="T21" fmla="*/ 6 h 71"/>
              <a:gd name="T22" fmla="*/ 14 w 71"/>
              <a:gd name="T23" fmla="*/ 30 h 71"/>
              <a:gd name="T24" fmla="*/ 14 w 71"/>
              <a:gd name="T25" fmla="*/ 32 h 71"/>
              <a:gd name="T26" fmla="*/ 18 w 71"/>
              <a:gd name="T27" fmla="*/ 31 h 71"/>
              <a:gd name="T28" fmla="*/ 39 w 71"/>
              <a:gd name="T29" fmla="*/ 8 h 71"/>
              <a:gd name="T30" fmla="*/ 10 w 71"/>
              <a:gd name="T31" fmla="*/ 43 h 71"/>
              <a:gd name="T32" fmla="*/ 0 w 71"/>
              <a:gd name="T33" fmla="*/ 70 h 71"/>
              <a:gd name="T34" fmla="*/ 2 w 71"/>
              <a:gd name="T35" fmla="*/ 71 h 71"/>
              <a:gd name="T36" fmla="*/ 52 w 71"/>
              <a:gd name="T37" fmla="*/ 71 h 71"/>
              <a:gd name="T38" fmla="*/ 55 w 71"/>
              <a:gd name="T39" fmla="*/ 61 h 71"/>
              <a:gd name="T40" fmla="*/ 59 w 71"/>
              <a:gd name="T41" fmla="*/ 56 h 71"/>
              <a:gd name="T42" fmla="*/ 70 w 71"/>
              <a:gd name="T43" fmla="*/ 55 h 71"/>
              <a:gd name="T44" fmla="*/ 48 w 71"/>
              <a:gd name="T45" fmla="*/ 9 h 71"/>
              <a:gd name="T46" fmla="*/ 56 w 71"/>
              <a:gd name="T47" fmla="*/ 7 h 71"/>
              <a:gd name="T48" fmla="*/ 62 w 71"/>
              <a:gd name="T49" fmla="*/ 14 h 71"/>
              <a:gd name="T50" fmla="*/ 64 w 71"/>
              <a:gd name="T51" fmla="*/ 18 h 71"/>
              <a:gd name="T52" fmla="*/ 49 w 71"/>
              <a:gd name="T53" fmla="*/ 35 h 71"/>
              <a:gd name="T54" fmla="*/ 60 w 71"/>
              <a:gd name="T55" fmla="*/ 22 h 71"/>
              <a:gd name="T56" fmla="*/ 59 w 71"/>
              <a:gd name="T57" fmla="*/ 13 h 71"/>
              <a:gd name="T58" fmla="*/ 59 w 71"/>
              <a:gd name="T59" fmla="*/ 20 h 71"/>
              <a:gd name="T60" fmla="*/ 36 w 71"/>
              <a:gd name="T61" fmla="*/ 21 h 71"/>
              <a:gd name="T62" fmla="*/ 64 w 71"/>
              <a:gd name="T63" fmla="*/ 10 h 71"/>
              <a:gd name="T64" fmla="*/ 60 w 71"/>
              <a:gd name="T65" fmla="*/ 6 h 71"/>
              <a:gd name="T66" fmla="*/ 66 w 71"/>
              <a:gd name="T67" fmla="*/ 4 h 71"/>
              <a:gd name="T68" fmla="*/ 67 w 71"/>
              <a:gd name="T69" fmla="*/ 8 h 71"/>
              <a:gd name="T70" fmla="*/ 64 w 71"/>
              <a:gd name="T71" fmla="*/ 10 h 71"/>
              <a:gd name="T72" fmla="*/ 48 w 71"/>
              <a:gd name="T73" fmla="*/ 37 h 71"/>
              <a:gd name="T74" fmla="*/ 45 w 71"/>
              <a:gd name="T75" fmla="*/ 37 h 71"/>
              <a:gd name="T76" fmla="*/ 43 w 71"/>
              <a:gd name="T77" fmla="*/ 36 h 71"/>
              <a:gd name="T78" fmla="*/ 34 w 71"/>
              <a:gd name="T79" fmla="*/ 23 h 71"/>
              <a:gd name="T80" fmla="*/ 43 w 71"/>
              <a:gd name="T81" fmla="*/ 36 h 71"/>
              <a:gd name="T82" fmla="*/ 28 w 71"/>
              <a:gd name="T83" fmla="*/ 51 h 71"/>
              <a:gd name="T84" fmla="*/ 29 w 71"/>
              <a:gd name="T85" fmla="*/ 52 h 71"/>
              <a:gd name="T86" fmla="*/ 43 w 71"/>
              <a:gd name="T87" fmla="*/ 39 h 71"/>
              <a:gd name="T88" fmla="*/ 27 w 71"/>
              <a:gd name="T89" fmla="*/ 58 h 71"/>
              <a:gd name="T90" fmla="*/ 31 w 71"/>
              <a:gd name="T91" fmla="*/ 26 h 71"/>
              <a:gd name="T92" fmla="*/ 25 w 71"/>
              <a:gd name="T93" fmla="*/ 59 h 71"/>
              <a:gd name="T94" fmla="*/ 4 w 71"/>
              <a:gd name="T95" fmla="*/ 61 h 71"/>
              <a:gd name="T96" fmla="*/ 25 w 71"/>
              <a:gd name="T97" fmla="*/ 59 h 71"/>
              <a:gd name="T98" fmla="*/ 7 w 71"/>
              <a:gd name="T99" fmla="*/ 67 h 71"/>
              <a:gd name="T100" fmla="*/ 4 w 71"/>
              <a:gd name="T101" fmla="*/ 6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" h="71">
                <a:moveTo>
                  <a:pt x="6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55" y="54"/>
                  <a:pt x="52" y="54"/>
                  <a:pt x="51" y="56"/>
                </a:cubicBezTo>
                <a:cubicBezTo>
                  <a:pt x="51" y="58"/>
                  <a:pt x="51" y="59"/>
                  <a:pt x="53" y="62"/>
                </a:cubicBezTo>
                <a:cubicBezTo>
                  <a:pt x="56" y="66"/>
                  <a:pt x="56" y="67"/>
                  <a:pt x="56" y="68"/>
                </a:cubicBezTo>
                <a:cubicBezTo>
                  <a:pt x="56" y="68"/>
                  <a:pt x="54" y="69"/>
                  <a:pt x="52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9" y="67"/>
                  <a:pt x="24" y="65"/>
                  <a:pt x="28" y="61"/>
                </a:cubicBezTo>
                <a:cubicBezTo>
                  <a:pt x="64" y="25"/>
                  <a:pt x="64" y="25"/>
                  <a:pt x="64" y="25"/>
                </a:cubicBezTo>
                <a:cubicBezTo>
                  <a:pt x="66" y="23"/>
                  <a:pt x="67" y="20"/>
                  <a:pt x="67" y="18"/>
                </a:cubicBezTo>
                <a:cubicBezTo>
                  <a:pt x="67" y="16"/>
                  <a:pt x="67" y="15"/>
                  <a:pt x="66" y="14"/>
                </a:cubicBezTo>
                <a:cubicBezTo>
                  <a:pt x="69" y="10"/>
                  <a:pt x="69" y="10"/>
                  <a:pt x="69" y="10"/>
                </a:cubicBezTo>
                <a:cubicBezTo>
                  <a:pt x="70" y="9"/>
                  <a:pt x="71" y="8"/>
                  <a:pt x="71" y="7"/>
                </a:cubicBezTo>
                <a:cubicBezTo>
                  <a:pt x="71" y="5"/>
                  <a:pt x="70" y="4"/>
                  <a:pt x="69" y="3"/>
                </a:cubicBezTo>
                <a:cubicBezTo>
                  <a:pt x="68" y="1"/>
                  <a:pt x="68" y="1"/>
                  <a:pt x="68" y="1"/>
                </a:cubicBezTo>
                <a:cubicBezTo>
                  <a:pt x="67" y="0"/>
                  <a:pt x="66" y="0"/>
                  <a:pt x="64" y="0"/>
                </a:cubicBezTo>
                <a:cubicBezTo>
                  <a:pt x="63" y="0"/>
                  <a:pt x="61" y="0"/>
                  <a:pt x="60" y="1"/>
                </a:cubicBezTo>
                <a:cubicBezTo>
                  <a:pt x="57" y="5"/>
                  <a:pt x="57" y="5"/>
                  <a:pt x="57" y="5"/>
                </a:cubicBezTo>
                <a:cubicBezTo>
                  <a:pt x="56" y="4"/>
                  <a:pt x="55" y="4"/>
                  <a:pt x="53" y="4"/>
                </a:cubicBezTo>
                <a:cubicBezTo>
                  <a:pt x="50" y="4"/>
                  <a:pt x="48" y="5"/>
                  <a:pt x="46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8" y="6"/>
                  <a:pt x="38" y="6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1"/>
                  <a:pt x="13" y="31"/>
                  <a:pt x="14" y="31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5" y="32"/>
                  <a:pt x="15" y="32"/>
                </a:cubicBezTo>
                <a:cubicBezTo>
                  <a:pt x="16" y="32"/>
                  <a:pt x="17" y="32"/>
                  <a:pt x="18" y="31"/>
                </a:cubicBezTo>
                <a:cubicBezTo>
                  <a:pt x="19" y="30"/>
                  <a:pt x="19" y="29"/>
                  <a:pt x="19" y="28"/>
                </a:cubicBezTo>
                <a:cubicBezTo>
                  <a:pt x="39" y="8"/>
                  <a:pt x="39" y="8"/>
                  <a:pt x="3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10" y="43"/>
                  <a:pt x="10" y="43"/>
                  <a:pt x="10" y="43"/>
                </a:cubicBezTo>
                <a:cubicBezTo>
                  <a:pt x="1" y="51"/>
                  <a:pt x="0" y="68"/>
                  <a:pt x="0" y="69"/>
                </a:cubicBezTo>
                <a:cubicBezTo>
                  <a:pt x="0" y="69"/>
                  <a:pt x="0" y="70"/>
                  <a:pt x="0" y="70"/>
                </a:cubicBezTo>
                <a:cubicBezTo>
                  <a:pt x="1" y="71"/>
                  <a:pt x="1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3" y="71"/>
                  <a:pt x="4" y="71"/>
                </a:cubicBezTo>
                <a:cubicBezTo>
                  <a:pt x="52" y="71"/>
                  <a:pt x="52" y="71"/>
                  <a:pt x="52" y="71"/>
                </a:cubicBezTo>
                <a:cubicBezTo>
                  <a:pt x="54" y="71"/>
                  <a:pt x="57" y="71"/>
                  <a:pt x="58" y="69"/>
                </a:cubicBezTo>
                <a:cubicBezTo>
                  <a:pt x="59" y="67"/>
                  <a:pt x="58" y="64"/>
                  <a:pt x="55" y="61"/>
                </a:cubicBezTo>
                <a:cubicBezTo>
                  <a:pt x="53" y="58"/>
                  <a:pt x="53" y="57"/>
                  <a:pt x="53" y="57"/>
                </a:cubicBezTo>
                <a:cubicBezTo>
                  <a:pt x="53" y="56"/>
                  <a:pt x="55" y="56"/>
                  <a:pt x="59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69" y="56"/>
                  <a:pt x="70" y="55"/>
                  <a:pt x="70" y="55"/>
                </a:cubicBezTo>
                <a:cubicBezTo>
                  <a:pt x="70" y="54"/>
                  <a:pt x="69" y="54"/>
                  <a:pt x="69" y="54"/>
                </a:cubicBezTo>
                <a:close/>
                <a:moveTo>
                  <a:pt x="48" y="9"/>
                </a:moveTo>
                <a:cubicBezTo>
                  <a:pt x="49" y="8"/>
                  <a:pt x="51" y="7"/>
                  <a:pt x="53" y="7"/>
                </a:cubicBezTo>
                <a:cubicBezTo>
                  <a:pt x="54" y="7"/>
                  <a:pt x="55" y="7"/>
                  <a:pt x="56" y="7"/>
                </a:cubicBezTo>
                <a:cubicBezTo>
                  <a:pt x="56" y="8"/>
                  <a:pt x="56" y="8"/>
                  <a:pt x="56" y="8"/>
                </a:cubicBezTo>
                <a:cubicBezTo>
                  <a:pt x="62" y="14"/>
                  <a:pt x="62" y="14"/>
                  <a:pt x="62" y="14"/>
                </a:cubicBezTo>
                <a:cubicBezTo>
                  <a:pt x="63" y="15"/>
                  <a:pt x="63" y="15"/>
                  <a:pt x="64" y="15"/>
                </a:cubicBezTo>
                <a:cubicBezTo>
                  <a:pt x="64" y="16"/>
                  <a:pt x="64" y="17"/>
                  <a:pt x="64" y="18"/>
                </a:cubicBezTo>
                <a:cubicBezTo>
                  <a:pt x="64" y="20"/>
                  <a:pt x="63" y="21"/>
                  <a:pt x="62" y="2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4"/>
                  <a:pt x="48" y="34"/>
                  <a:pt x="48" y="34"/>
                </a:cubicBezTo>
                <a:cubicBezTo>
                  <a:pt x="60" y="22"/>
                  <a:pt x="60" y="22"/>
                  <a:pt x="60" y="22"/>
                </a:cubicBezTo>
                <a:cubicBezTo>
                  <a:pt x="63" y="19"/>
                  <a:pt x="63" y="15"/>
                  <a:pt x="60" y="13"/>
                </a:cubicBezTo>
                <a:cubicBezTo>
                  <a:pt x="60" y="13"/>
                  <a:pt x="59" y="13"/>
                  <a:pt x="59" y="13"/>
                </a:cubicBezTo>
                <a:cubicBezTo>
                  <a:pt x="58" y="13"/>
                  <a:pt x="58" y="14"/>
                  <a:pt x="59" y="14"/>
                </a:cubicBezTo>
                <a:cubicBezTo>
                  <a:pt x="60" y="16"/>
                  <a:pt x="60" y="19"/>
                  <a:pt x="59" y="20"/>
                </a:cubicBezTo>
                <a:cubicBezTo>
                  <a:pt x="47" y="32"/>
                  <a:pt x="47" y="32"/>
                  <a:pt x="47" y="32"/>
                </a:cubicBezTo>
                <a:cubicBezTo>
                  <a:pt x="36" y="21"/>
                  <a:pt x="36" y="21"/>
                  <a:pt x="36" y="21"/>
                </a:cubicBezTo>
                <a:lnTo>
                  <a:pt x="48" y="9"/>
                </a:lnTo>
                <a:close/>
                <a:moveTo>
                  <a:pt x="64" y="10"/>
                </a:moveTo>
                <a:cubicBezTo>
                  <a:pt x="60" y="7"/>
                  <a:pt x="60" y="7"/>
                  <a:pt x="60" y="7"/>
                </a:cubicBezTo>
                <a:cubicBezTo>
                  <a:pt x="60" y="7"/>
                  <a:pt x="60" y="6"/>
                  <a:pt x="60" y="6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3"/>
                  <a:pt x="65" y="3"/>
                  <a:pt x="66" y="4"/>
                </a:cubicBezTo>
                <a:cubicBezTo>
                  <a:pt x="67" y="5"/>
                  <a:pt x="67" y="5"/>
                  <a:pt x="67" y="5"/>
                </a:cubicBezTo>
                <a:cubicBezTo>
                  <a:pt x="68" y="6"/>
                  <a:pt x="68" y="7"/>
                  <a:pt x="67" y="8"/>
                </a:cubicBezTo>
                <a:cubicBezTo>
                  <a:pt x="65" y="11"/>
                  <a:pt x="65" y="11"/>
                  <a:pt x="65" y="11"/>
                </a:cubicBezTo>
                <a:cubicBezTo>
                  <a:pt x="64" y="11"/>
                  <a:pt x="64" y="11"/>
                  <a:pt x="64" y="10"/>
                </a:cubicBezTo>
                <a:close/>
                <a:moveTo>
                  <a:pt x="47" y="35"/>
                </a:moveTo>
                <a:cubicBezTo>
                  <a:pt x="48" y="37"/>
                  <a:pt x="48" y="37"/>
                  <a:pt x="48" y="37"/>
                </a:cubicBezTo>
                <a:cubicBezTo>
                  <a:pt x="46" y="39"/>
                  <a:pt x="46" y="39"/>
                  <a:pt x="46" y="39"/>
                </a:cubicBezTo>
                <a:cubicBezTo>
                  <a:pt x="45" y="37"/>
                  <a:pt x="45" y="37"/>
                  <a:pt x="45" y="37"/>
                </a:cubicBezTo>
                <a:lnTo>
                  <a:pt x="47" y="35"/>
                </a:lnTo>
                <a:close/>
                <a:moveTo>
                  <a:pt x="43" y="36"/>
                </a:moveTo>
                <a:cubicBezTo>
                  <a:pt x="32" y="25"/>
                  <a:pt x="32" y="25"/>
                  <a:pt x="32" y="25"/>
                </a:cubicBezTo>
                <a:cubicBezTo>
                  <a:pt x="34" y="23"/>
                  <a:pt x="34" y="23"/>
                  <a:pt x="34" y="23"/>
                </a:cubicBezTo>
                <a:cubicBezTo>
                  <a:pt x="45" y="34"/>
                  <a:pt x="45" y="34"/>
                  <a:pt x="45" y="34"/>
                </a:cubicBezTo>
                <a:lnTo>
                  <a:pt x="43" y="36"/>
                </a:lnTo>
                <a:close/>
                <a:moveTo>
                  <a:pt x="42" y="37"/>
                </a:move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2"/>
                  <a:pt x="28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30" y="52"/>
                  <a:pt x="30" y="52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40"/>
                  <a:pt x="44" y="40"/>
                  <a:pt x="44" y="40"/>
                </a:cubicBezTo>
                <a:cubicBezTo>
                  <a:pt x="27" y="58"/>
                  <a:pt x="27" y="58"/>
                  <a:pt x="27" y="58"/>
                </a:cubicBezTo>
                <a:cubicBezTo>
                  <a:pt x="13" y="44"/>
                  <a:pt x="13" y="44"/>
                  <a:pt x="13" y="44"/>
                </a:cubicBezTo>
                <a:cubicBezTo>
                  <a:pt x="31" y="26"/>
                  <a:pt x="31" y="26"/>
                  <a:pt x="31" y="26"/>
                </a:cubicBezTo>
                <a:lnTo>
                  <a:pt x="42" y="37"/>
                </a:lnTo>
                <a:close/>
                <a:moveTo>
                  <a:pt x="25" y="59"/>
                </a:moveTo>
                <a:cubicBezTo>
                  <a:pt x="21" y="63"/>
                  <a:pt x="14" y="66"/>
                  <a:pt x="9" y="67"/>
                </a:cubicBezTo>
                <a:cubicBezTo>
                  <a:pt x="4" y="61"/>
                  <a:pt x="4" y="61"/>
                  <a:pt x="4" y="61"/>
                </a:cubicBezTo>
                <a:cubicBezTo>
                  <a:pt x="5" y="56"/>
                  <a:pt x="7" y="50"/>
                  <a:pt x="11" y="46"/>
                </a:cubicBezTo>
                <a:lnTo>
                  <a:pt x="25" y="59"/>
                </a:lnTo>
                <a:close/>
                <a:moveTo>
                  <a:pt x="4" y="64"/>
                </a:moveTo>
                <a:cubicBezTo>
                  <a:pt x="7" y="67"/>
                  <a:pt x="7" y="67"/>
                  <a:pt x="7" y="67"/>
                </a:cubicBezTo>
                <a:cubicBezTo>
                  <a:pt x="5" y="68"/>
                  <a:pt x="4" y="68"/>
                  <a:pt x="3" y="68"/>
                </a:cubicBezTo>
                <a:cubicBezTo>
                  <a:pt x="3" y="67"/>
                  <a:pt x="3" y="65"/>
                  <a:pt x="4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71" name="Freeform 13">
            <a:extLst>
              <a:ext uri="{FF2B5EF4-FFF2-40B4-BE49-F238E27FC236}">
                <a16:creationId xmlns:a16="http://schemas.microsoft.com/office/drawing/2014/main" xmlns="" id="{787D8430-7035-4235-A434-AB81AE81CE64}"/>
              </a:ext>
            </a:extLst>
          </p:cNvPr>
          <p:cNvSpPr>
            <a:spLocks noEditPoints="1"/>
          </p:cNvSpPr>
          <p:nvPr/>
        </p:nvSpPr>
        <p:spPr bwMode="auto">
          <a:xfrm>
            <a:off x="1112834" y="1237874"/>
            <a:ext cx="244168" cy="268301"/>
          </a:xfrm>
          <a:custGeom>
            <a:avLst/>
            <a:gdLst>
              <a:gd name="T0" fmla="*/ 6 w 70"/>
              <a:gd name="T1" fmla="*/ 53 h 77"/>
              <a:gd name="T2" fmla="*/ 5 w 70"/>
              <a:gd name="T3" fmla="*/ 51 h 77"/>
              <a:gd name="T4" fmla="*/ 20 w 70"/>
              <a:gd name="T5" fmla="*/ 13 h 77"/>
              <a:gd name="T6" fmla="*/ 23 w 70"/>
              <a:gd name="T7" fmla="*/ 12 h 77"/>
              <a:gd name="T8" fmla="*/ 17 w 70"/>
              <a:gd name="T9" fmla="*/ 7 h 77"/>
              <a:gd name="T10" fmla="*/ 8 w 70"/>
              <a:gd name="T11" fmla="*/ 34 h 77"/>
              <a:gd name="T12" fmla="*/ 1 w 70"/>
              <a:gd name="T13" fmla="*/ 37 h 77"/>
              <a:gd name="T14" fmla="*/ 35 w 70"/>
              <a:gd name="T15" fmla="*/ 10 h 77"/>
              <a:gd name="T16" fmla="*/ 35 w 70"/>
              <a:gd name="T17" fmla="*/ 0 h 77"/>
              <a:gd name="T18" fmla="*/ 35 w 70"/>
              <a:gd name="T19" fmla="*/ 10 h 77"/>
              <a:gd name="T20" fmla="*/ 49 w 70"/>
              <a:gd name="T21" fmla="*/ 13 h 77"/>
              <a:gd name="T22" fmla="*/ 50 w 70"/>
              <a:gd name="T23" fmla="*/ 5 h 77"/>
              <a:gd name="T24" fmla="*/ 58 w 70"/>
              <a:gd name="T25" fmla="*/ 24 h 77"/>
              <a:gd name="T26" fmla="*/ 65 w 70"/>
              <a:gd name="T27" fmla="*/ 18 h 77"/>
              <a:gd name="T28" fmla="*/ 56 w 70"/>
              <a:gd name="T29" fmla="*/ 23 h 77"/>
              <a:gd name="T30" fmla="*/ 61 w 70"/>
              <a:gd name="T31" fmla="*/ 34 h 77"/>
              <a:gd name="T32" fmla="*/ 68 w 70"/>
              <a:gd name="T33" fmla="*/ 37 h 77"/>
              <a:gd name="T34" fmla="*/ 13 w 70"/>
              <a:gd name="T35" fmla="*/ 21 h 77"/>
              <a:gd name="T36" fmla="*/ 5 w 70"/>
              <a:gd name="T37" fmla="*/ 20 h 77"/>
              <a:gd name="T38" fmla="*/ 13 w 70"/>
              <a:gd name="T39" fmla="*/ 23 h 77"/>
              <a:gd name="T40" fmla="*/ 48 w 70"/>
              <a:gd name="T41" fmla="*/ 50 h 77"/>
              <a:gd name="T42" fmla="*/ 44 w 70"/>
              <a:gd name="T43" fmla="*/ 61 h 77"/>
              <a:gd name="T44" fmla="*/ 45 w 70"/>
              <a:gd name="T45" fmla="*/ 67 h 77"/>
              <a:gd name="T46" fmla="*/ 42 w 70"/>
              <a:gd name="T47" fmla="*/ 73 h 77"/>
              <a:gd name="T48" fmla="*/ 32 w 70"/>
              <a:gd name="T49" fmla="*/ 77 h 77"/>
              <a:gd name="T50" fmla="*/ 25 w 70"/>
              <a:gd name="T51" fmla="*/ 70 h 77"/>
              <a:gd name="T52" fmla="*/ 26 w 70"/>
              <a:gd name="T53" fmla="*/ 65 h 77"/>
              <a:gd name="T54" fmla="*/ 25 w 70"/>
              <a:gd name="T55" fmla="*/ 60 h 77"/>
              <a:gd name="T56" fmla="*/ 15 w 70"/>
              <a:gd name="T57" fmla="*/ 35 h 77"/>
              <a:gd name="T58" fmla="*/ 40 w 70"/>
              <a:gd name="T59" fmla="*/ 74 h 77"/>
              <a:gd name="T60" fmla="*/ 30 w 70"/>
              <a:gd name="T61" fmla="*/ 74 h 77"/>
              <a:gd name="T62" fmla="*/ 40 w 70"/>
              <a:gd name="T63" fmla="*/ 74 h 77"/>
              <a:gd name="T64" fmla="*/ 29 w 70"/>
              <a:gd name="T65" fmla="*/ 69 h 77"/>
              <a:gd name="T66" fmla="*/ 32 w 70"/>
              <a:gd name="T67" fmla="*/ 71 h 77"/>
              <a:gd name="T68" fmla="*/ 43 w 70"/>
              <a:gd name="T69" fmla="*/ 70 h 77"/>
              <a:gd name="T70" fmla="*/ 29 w 70"/>
              <a:gd name="T71" fmla="*/ 66 h 77"/>
              <a:gd name="T72" fmla="*/ 41 w 70"/>
              <a:gd name="T73" fmla="*/ 67 h 77"/>
              <a:gd name="T74" fmla="*/ 41 w 70"/>
              <a:gd name="T75" fmla="*/ 62 h 77"/>
              <a:gd name="T76" fmla="*/ 29 w 70"/>
              <a:gd name="T77" fmla="*/ 64 h 77"/>
              <a:gd name="T78" fmla="*/ 43 w 70"/>
              <a:gd name="T79" fmla="*/ 60 h 77"/>
              <a:gd name="T80" fmla="*/ 27 w 70"/>
              <a:gd name="T81" fmla="*/ 59 h 77"/>
              <a:gd name="T82" fmla="*/ 29 w 70"/>
              <a:gd name="T83" fmla="*/ 60 h 77"/>
              <a:gd name="T84" fmla="*/ 51 w 70"/>
              <a:gd name="T85" fmla="*/ 35 h 77"/>
              <a:gd name="T86" fmla="*/ 23 w 70"/>
              <a:gd name="T87" fmla="*/ 48 h 77"/>
              <a:gd name="T88" fmla="*/ 28 w 70"/>
              <a:gd name="T89" fmla="*/ 39 h 77"/>
              <a:gd name="T90" fmla="*/ 33 w 70"/>
              <a:gd name="T91" fmla="*/ 56 h 77"/>
              <a:gd name="T92" fmla="*/ 41 w 70"/>
              <a:gd name="T93" fmla="*/ 38 h 77"/>
              <a:gd name="T94" fmla="*/ 41 w 70"/>
              <a:gd name="T95" fmla="*/ 56 h 77"/>
              <a:gd name="T96" fmla="*/ 65 w 70"/>
              <a:gd name="T97" fmla="*/ 51 h 77"/>
              <a:gd name="T98" fmla="*/ 57 w 70"/>
              <a:gd name="T99" fmla="*/ 50 h 77"/>
              <a:gd name="T100" fmla="*/ 65 w 70"/>
              <a:gd name="T101" fmla="*/ 53 h 77"/>
              <a:gd name="T102" fmla="*/ 20 w 70"/>
              <a:gd name="T103" fmla="*/ 58 h 77"/>
              <a:gd name="T104" fmla="*/ 18 w 70"/>
              <a:gd name="T105" fmla="*/ 66 h 77"/>
              <a:gd name="T106" fmla="*/ 22 w 70"/>
              <a:gd name="T107" fmla="*/ 57 h 77"/>
              <a:gd name="T108" fmla="*/ 47 w 70"/>
              <a:gd name="T109" fmla="*/ 59 h 77"/>
              <a:gd name="T110" fmla="*/ 52 w 70"/>
              <a:gd name="T111" fmla="*/ 6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0" h="77">
                <a:moveTo>
                  <a:pt x="13" y="48"/>
                </a:moveTo>
                <a:cubicBezTo>
                  <a:pt x="14" y="49"/>
                  <a:pt x="13" y="49"/>
                  <a:pt x="13" y="50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3"/>
                  <a:pt x="4" y="53"/>
                </a:cubicBezTo>
                <a:cubicBezTo>
                  <a:pt x="4" y="52"/>
                  <a:pt x="4" y="51"/>
                  <a:pt x="5" y="51"/>
                </a:cubicBezTo>
                <a:cubicBezTo>
                  <a:pt x="11" y="47"/>
                  <a:pt x="11" y="47"/>
                  <a:pt x="11" y="47"/>
                </a:cubicBezTo>
                <a:cubicBezTo>
                  <a:pt x="12" y="47"/>
                  <a:pt x="13" y="47"/>
                  <a:pt x="13" y="48"/>
                </a:cubicBezTo>
                <a:close/>
                <a:moveTo>
                  <a:pt x="20" y="13"/>
                </a:moveTo>
                <a:cubicBezTo>
                  <a:pt x="20" y="14"/>
                  <a:pt x="21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3" y="13"/>
                  <a:pt x="23" y="12"/>
                  <a:pt x="23" y="12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7" y="5"/>
                </a:cubicBezTo>
                <a:cubicBezTo>
                  <a:pt x="16" y="5"/>
                  <a:pt x="16" y="6"/>
                  <a:pt x="17" y="7"/>
                </a:cubicBezTo>
                <a:lnTo>
                  <a:pt x="20" y="13"/>
                </a:lnTo>
                <a:close/>
                <a:moveTo>
                  <a:pt x="10" y="35"/>
                </a:moveTo>
                <a:cubicBezTo>
                  <a:pt x="10" y="34"/>
                  <a:pt x="9" y="34"/>
                  <a:pt x="8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4"/>
                  <a:pt x="0" y="35"/>
                </a:cubicBezTo>
                <a:cubicBezTo>
                  <a:pt x="0" y="36"/>
                  <a:pt x="0" y="37"/>
                  <a:pt x="1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10" y="36"/>
                  <a:pt x="10" y="35"/>
                </a:cubicBezTo>
                <a:close/>
                <a:moveTo>
                  <a:pt x="35" y="10"/>
                </a:moveTo>
                <a:cubicBezTo>
                  <a:pt x="36" y="10"/>
                  <a:pt x="36" y="10"/>
                  <a:pt x="36" y="9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1"/>
                  <a:pt x="36" y="0"/>
                  <a:pt x="35" y="0"/>
                </a:cubicBezTo>
                <a:cubicBezTo>
                  <a:pt x="34" y="0"/>
                  <a:pt x="33" y="1"/>
                  <a:pt x="33" y="2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4" y="10"/>
                  <a:pt x="35" y="10"/>
                </a:cubicBezTo>
                <a:close/>
                <a:moveTo>
                  <a:pt x="47" y="14"/>
                </a:moveTo>
                <a:cubicBezTo>
                  <a:pt x="48" y="14"/>
                  <a:pt x="48" y="14"/>
                  <a:pt x="48" y="14"/>
                </a:cubicBezTo>
                <a:cubicBezTo>
                  <a:pt x="49" y="14"/>
                  <a:pt x="49" y="14"/>
                  <a:pt x="49" y="13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6"/>
                  <a:pt x="53" y="5"/>
                  <a:pt x="52" y="5"/>
                </a:cubicBezTo>
                <a:cubicBezTo>
                  <a:pt x="52" y="5"/>
                  <a:pt x="51" y="5"/>
                  <a:pt x="50" y="5"/>
                </a:cubicBezTo>
                <a:cubicBezTo>
                  <a:pt x="47" y="12"/>
                  <a:pt x="47" y="12"/>
                  <a:pt x="47" y="12"/>
                </a:cubicBezTo>
                <a:cubicBezTo>
                  <a:pt x="46" y="12"/>
                  <a:pt x="47" y="13"/>
                  <a:pt x="47" y="14"/>
                </a:cubicBezTo>
                <a:close/>
                <a:moveTo>
                  <a:pt x="58" y="24"/>
                </a:moveTo>
                <a:cubicBezTo>
                  <a:pt x="58" y="24"/>
                  <a:pt x="58" y="23"/>
                  <a:pt x="58" y="23"/>
                </a:cubicBezTo>
                <a:cubicBezTo>
                  <a:pt x="65" y="20"/>
                  <a:pt x="65" y="20"/>
                  <a:pt x="65" y="20"/>
                </a:cubicBezTo>
                <a:cubicBezTo>
                  <a:pt x="65" y="19"/>
                  <a:pt x="66" y="18"/>
                  <a:pt x="65" y="18"/>
                </a:cubicBezTo>
                <a:cubicBezTo>
                  <a:pt x="65" y="17"/>
                  <a:pt x="64" y="17"/>
                  <a:pt x="63" y="17"/>
                </a:cubicBezTo>
                <a:cubicBezTo>
                  <a:pt x="57" y="21"/>
                  <a:pt x="57" y="21"/>
                  <a:pt x="57" y="21"/>
                </a:cubicBezTo>
                <a:cubicBezTo>
                  <a:pt x="56" y="21"/>
                  <a:pt x="56" y="22"/>
                  <a:pt x="56" y="23"/>
                </a:cubicBezTo>
                <a:cubicBezTo>
                  <a:pt x="57" y="23"/>
                  <a:pt x="57" y="24"/>
                  <a:pt x="58" y="24"/>
                </a:cubicBezTo>
                <a:close/>
                <a:moveTo>
                  <a:pt x="68" y="34"/>
                </a:moveTo>
                <a:cubicBezTo>
                  <a:pt x="61" y="34"/>
                  <a:pt x="61" y="34"/>
                  <a:pt x="61" y="34"/>
                </a:cubicBezTo>
                <a:cubicBezTo>
                  <a:pt x="60" y="34"/>
                  <a:pt x="60" y="34"/>
                  <a:pt x="60" y="35"/>
                </a:cubicBezTo>
                <a:cubicBezTo>
                  <a:pt x="60" y="36"/>
                  <a:pt x="60" y="37"/>
                  <a:pt x="61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9" y="37"/>
                  <a:pt x="70" y="36"/>
                  <a:pt x="70" y="35"/>
                </a:cubicBezTo>
                <a:cubicBezTo>
                  <a:pt x="70" y="34"/>
                  <a:pt x="69" y="34"/>
                  <a:pt x="68" y="34"/>
                </a:cubicBezTo>
                <a:close/>
                <a:moveTo>
                  <a:pt x="13" y="21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5" y="17"/>
                  <a:pt x="4" y="18"/>
                </a:cubicBezTo>
                <a:cubicBezTo>
                  <a:pt x="4" y="18"/>
                  <a:pt x="4" y="19"/>
                  <a:pt x="5" y="20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2" y="24"/>
                  <a:pt x="12" y="24"/>
                </a:cubicBezTo>
                <a:cubicBezTo>
                  <a:pt x="12" y="24"/>
                  <a:pt x="13" y="23"/>
                  <a:pt x="13" y="23"/>
                </a:cubicBezTo>
                <a:cubicBezTo>
                  <a:pt x="14" y="22"/>
                  <a:pt x="13" y="21"/>
                  <a:pt x="13" y="21"/>
                </a:cubicBezTo>
                <a:close/>
                <a:moveTo>
                  <a:pt x="54" y="35"/>
                </a:moveTo>
                <a:cubicBezTo>
                  <a:pt x="54" y="41"/>
                  <a:pt x="52" y="46"/>
                  <a:pt x="48" y="50"/>
                </a:cubicBezTo>
                <a:cubicBezTo>
                  <a:pt x="45" y="53"/>
                  <a:pt x="44" y="56"/>
                  <a:pt x="44" y="58"/>
                </a:cubicBezTo>
                <a:cubicBezTo>
                  <a:pt x="45" y="58"/>
                  <a:pt x="45" y="59"/>
                  <a:pt x="45" y="60"/>
                </a:cubicBezTo>
                <a:cubicBezTo>
                  <a:pt x="45" y="60"/>
                  <a:pt x="45" y="61"/>
                  <a:pt x="44" y="61"/>
                </a:cubicBezTo>
                <a:cubicBezTo>
                  <a:pt x="45" y="62"/>
                  <a:pt x="45" y="62"/>
                  <a:pt x="45" y="63"/>
                </a:cubicBezTo>
                <a:cubicBezTo>
                  <a:pt x="45" y="64"/>
                  <a:pt x="45" y="64"/>
                  <a:pt x="44" y="65"/>
                </a:cubicBezTo>
                <a:cubicBezTo>
                  <a:pt x="45" y="65"/>
                  <a:pt x="45" y="66"/>
                  <a:pt x="45" y="67"/>
                </a:cubicBezTo>
                <a:cubicBezTo>
                  <a:pt x="45" y="67"/>
                  <a:pt x="45" y="68"/>
                  <a:pt x="44" y="68"/>
                </a:cubicBezTo>
                <a:cubicBezTo>
                  <a:pt x="45" y="69"/>
                  <a:pt x="45" y="70"/>
                  <a:pt x="45" y="70"/>
                </a:cubicBezTo>
                <a:cubicBezTo>
                  <a:pt x="45" y="72"/>
                  <a:pt x="44" y="73"/>
                  <a:pt x="42" y="73"/>
                </a:cubicBezTo>
                <a:cubicBezTo>
                  <a:pt x="42" y="73"/>
                  <a:pt x="42" y="73"/>
                  <a:pt x="42" y="74"/>
                </a:cubicBezTo>
                <a:cubicBezTo>
                  <a:pt x="42" y="75"/>
                  <a:pt x="40" y="77"/>
                  <a:pt x="37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8" y="75"/>
                  <a:pt x="28" y="74"/>
                </a:cubicBezTo>
                <a:cubicBezTo>
                  <a:pt x="28" y="73"/>
                  <a:pt x="28" y="73"/>
                  <a:pt x="28" y="73"/>
                </a:cubicBezTo>
                <a:cubicBezTo>
                  <a:pt x="26" y="73"/>
                  <a:pt x="25" y="72"/>
                  <a:pt x="25" y="70"/>
                </a:cubicBezTo>
                <a:cubicBezTo>
                  <a:pt x="25" y="70"/>
                  <a:pt x="25" y="69"/>
                  <a:pt x="26" y="68"/>
                </a:cubicBezTo>
                <a:cubicBezTo>
                  <a:pt x="25" y="68"/>
                  <a:pt x="25" y="67"/>
                  <a:pt x="25" y="67"/>
                </a:cubicBezTo>
                <a:cubicBezTo>
                  <a:pt x="25" y="66"/>
                  <a:pt x="25" y="65"/>
                  <a:pt x="26" y="65"/>
                </a:cubicBezTo>
                <a:cubicBezTo>
                  <a:pt x="25" y="64"/>
                  <a:pt x="25" y="64"/>
                  <a:pt x="25" y="63"/>
                </a:cubicBezTo>
                <a:cubicBezTo>
                  <a:pt x="25" y="62"/>
                  <a:pt x="25" y="62"/>
                  <a:pt x="26" y="61"/>
                </a:cubicBezTo>
                <a:cubicBezTo>
                  <a:pt x="25" y="61"/>
                  <a:pt x="25" y="60"/>
                  <a:pt x="25" y="60"/>
                </a:cubicBezTo>
                <a:cubicBezTo>
                  <a:pt x="25" y="59"/>
                  <a:pt x="25" y="58"/>
                  <a:pt x="26" y="58"/>
                </a:cubicBezTo>
                <a:cubicBezTo>
                  <a:pt x="25" y="56"/>
                  <a:pt x="25" y="53"/>
                  <a:pt x="21" y="50"/>
                </a:cubicBezTo>
                <a:cubicBezTo>
                  <a:pt x="17" y="46"/>
                  <a:pt x="15" y="41"/>
                  <a:pt x="15" y="35"/>
                </a:cubicBezTo>
                <a:cubicBezTo>
                  <a:pt x="15" y="25"/>
                  <a:pt x="24" y="16"/>
                  <a:pt x="35" y="16"/>
                </a:cubicBezTo>
                <a:cubicBezTo>
                  <a:pt x="46" y="16"/>
                  <a:pt x="54" y="25"/>
                  <a:pt x="54" y="35"/>
                </a:cubicBezTo>
                <a:close/>
                <a:moveTo>
                  <a:pt x="40" y="74"/>
                </a:moveTo>
                <a:cubicBezTo>
                  <a:pt x="40" y="74"/>
                  <a:pt x="39" y="73"/>
                  <a:pt x="37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1" y="73"/>
                  <a:pt x="30" y="74"/>
                  <a:pt x="30" y="74"/>
                </a:cubicBezTo>
                <a:cubicBezTo>
                  <a:pt x="30" y="74"/>
                  <a:pt x="31" y="75"/>
                  <a:pt x="32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39" y="75"/>
                  <a:pt x="40" y="74"/>
                  <a:pt x="40" y="74"/>
                </a:cubicBezTo>
                <a:close/>
                <a:moveTo>
                  <a:pt x="43" y="70"/>
                </a:moveTo>
                <a:cubicBezTo>
                  <a:pt x="43" y="70"/>
                  <a:pt x="42" y="69"/>
                  <a:pt x="41" y="69"/>
                </a:cubicBezTo>
                <a:cubicBezTo>
                  <a:pt x="29" y="69"/>
                  <a:pt x="29" y="69"/>
                  <a:pt x="29" y="69"/>
                </a:cubicBezTo>
                <a:cubicBezTo>
                  <a:pt x="27" y="69"/>
                  <a:pt x="27" y="70"/>
                  <a:pt x="27" y="70"/>
                </a:cubicBezTo>
                <a:cubicBezTo>
                  <a:pt x="27" y="70"/>
                  <a:pt x="27" y="71"/>
                  <a:pt x="29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7" y="71"/>
                  <a:pt x="37" y="71"/>
                  <a:pt x="37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2" y="71"/>
                  <a:pt x="43" y="70"/>
                  <a:pt x="43" y="70"/>
                </a:cubicBezTo>
                <a:close/>
                <a:moveTo>
                  <a:pt x="43" y="67"/>
                </a:moveTo>
                <a:cubicBezTo>
                  <a:pt x="43" y="67"/>
                  <a:pt x="42" y="66"/>
                  <a:pt x="41" y="66"/>
                </a:cubicBezTo>
                <a:cubicBezTo>
                  <a:pt x="29" y="66"/>
                  <a:pt x="29" y="66"/>
                  <a:pt x="29" y="66"/>
                </a:cubicBezTo>
                <a:cubicBezTo>
                  <a:pt x="27" y="66"/>
                  <a:pt x="27" y="67"/>
                  <a:pt x="27" y="67"/>
                </a:cubicBezTo>
                <a:cubicBezTo>
                  <a:pt x="27" y="67"/>
                  <a:pt x="27" y="67"/>
                  <a:pt x="29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42" y="67"/>
                  <a:pt x="43" y="67"/>
                  <a:pt x="43" y="67"/>
                </a:cubicBezTo>
                <a:close/>
                <a:moveTo>
                  <a:pt x="43" y="63"/>
                </a:moveTo>
                <a:cubicBezTo>
                  <a:pt x="43" y="63"/>
                  <a:pt x="42" y="62"/>
                  <a:pt x="41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7" y="62"/>
                  <a:pt x="27" y="63"/>
                  <a:pt x="27" y="63"/>
                </a:cubicBezTo>
                <a:cubicBezTo>
                  <a:pt x="27" y="63"/>
                  <a:pt x="27" y="64"/>
                  <a:pt x="29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2" y="64"/>
                  <a:pt x="43" y="63"/>
                  <a:pt x="43" y="63"/>
                </a:cubicBezTo>
                <a:close/>
                <a:moveTo>
                  <a:pt x="43" y="60"/>
                </a:moveTo>
                <a:cubicBezTo>
                  <a:pt x="43" y="60"/>
                  <a:pt x="43" y="59"/>
                  <a:pt x="43" y="59"/>
                </a:cubicBezTo>
                <a:cubicBezTo>
                  <a:pt x="43" y="59"/>
                  <a:pt x="42" y="59"/>
                  <a:pt x="42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9"/>
                  <a:pt x="27" y="60"/>
                  <a:pt x="27" y="60"/>
                </a:cubicBezTo>
                <a:cubicBezTo>
                  <a:pt x="27" y="60"/>
                  <a:pt x="27" y="60"/>
                  <a:pt x="29" y="60"/>
                </a:cubicBezTo>
                <a:cubicBezTo>
                  <a:pt x="41" y="60"/>
                  <a:pt x="41" y="60"/>
                  <a:pt x="41" y="60"/>
                </a:cubicBezTo>
                <a:cubicBezTo>
                  <a:pt x="42" y="60"/>
                  <a:pt x="43" y="60"/>
                  <a:pt x="43" y="60"/>
                </a:cubicBezTo>
                <a:close/>
                <a:moveTo>
                  <a:pt x="51" y="35"/>
                </a:moveTo>
                <a:cubicBezTo>
                  <a:pt x="51" y="26"/>
                  <a:pt x="44" y="19"/>
                  <a:pt x="35" y="19"/>
                </a:cubicBezTo>
                <a:cubicBezTo>
                  <a:pt x="26" y="19"/>
                  <a:pt x="18" y="26"/>
                  <a:pt x="18" y="35"/>
                </a:cubicBezTo>
                <a:cubicBezTo>
                  <a:pt x="18" y="40"/>
                  <a:pt x="20" y="44"/>
                  <a:pt x="23" y="48"/>
                </a:cubicBezTo>
                <a:cubicBezTo>
                  <a:pt x="26" y="51"/>
                  <a:pt x="28" y="53"/>
                  <a:pt x="28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28" y="38"/>
                  <a:pt x="29" y="38"/>
                </a:cubicBezTo>
                <a:cubicBezTo>
                  <a:pt x="29" y="38"/>
                  <a:pt x="30" y="38"/>
                  <a:pt x="30" y="39"/>
                </a:cubicBezTo>
                <a:cubicBezTo>
                  <a:pt x="33" y="56"/>
                  <a:pt x="33" y="56"/>
                  <a:pt x="33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38"/>
                  <a:pt x="40" y="38"/>
                  <a:pt x="41" y="38"/>
                </a:cubicBezTo>
                <a:cubicBezTo>
                  <a:pt x="42" y="38"/>
                  <a:pt x="42" y="39"/>
                  <a:pt x="42" y="39"/>
                </a:cubicBezTo>
                <a:cubicBezTo>
                  <a:pt x="39" y="56"/>
                  <a:pt x="39" y="56"/>
                  <a:pt x="39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2" y="53"/>
                  <a:pt x="43" y="51"/>
                  <a:pt x="46" y="48"/>
                </a:cubicBezTo>
                <a:cubicBezTo>
                  <a:pt x="50" y="44"/>
                  <a:pt x="51" y="40"/>
                  <a:pt x="51" y="35"/>
                </a:cubicBezTo>
                <a:close/>
                <a:moveTo>
                  <a:pt x="65" y="51"/>
                </a:move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7" y="47"/>
                  <a:pt x="56" y="48"/>
                </a:cubicBezTo>
                <a:cubicBezTo>
                  <a:pt x="56" y="49"/>
                  <a:pt x="56" y="49"/>
                  <a:pt x="57" y="50"/>
                </a:cubicBezTo>
                <a:cubicBezTo>
                  <a:pt x="63" y="53"/>
                  <a:pt x="63" y="53"/>
                  <a:pt x="63" y="53"/>
                </a:cubicBezTo>
                <a:cubicBezTo>
                  <a:pt x="63" y="54"/>
                  <a:pt x="64" y="54"/>
                  <a:pt x="64" y="54"/>
                </a:cubicBezTo>
                <a:cubicBezTo>
                  <a:pt x="64" y="54"/>
                  <a:pt x="65" y="53"/>
                  <a:pt x="65" y="53"/>
                </a:cubicBezTo>
                <a:cubicBezTo>
                  <a:pt x="66" y="52"/>
                  <a:pt x="65" y="51"/>
                  <a:pt x="65" y="51"/>
                </a:cubicBezTo>
                <a:close/>
                <a:moveTo>
                  <a:pt x="22" y="57"/>
                </a:moveTo>
                <a:cubicBezTo>
                  <a:pt x="22" y="57"/>
                  <a:pt x="21" y="57"/>
                  <a:pt x="20" y="58"/>
                </a:cubicBezTo>
                <a:cubicBezTo>
                  <a:pt x="17" y="64"/>
                  <a:pt x="17" y="64"/>
                  <a:pt x="17" y="64"/>
                </a:cubicBezTo>
                <a:cubicBezTo>
                  <a:pt x="16" y="64"/>
                  <a:pt x="16" y="65"/>
                  <a:pt x="17" y="66"/>
                </a:cubicBezTo>
                <a:cubicBezTo>
                  <a:pt x="17" y="66"/>
                  <a:pt x="18" y="66"/>
                  <a:pt x="18" y="66"/>
                </a:cubicBezTo>
                <a:cubicBezTo>
                  <a:pt x="18" y="66"/>
                  <a:pt x="19" y="66"/>
                  <a:pt x="19" y="65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8"/>
                  <a:pt x="23" y="57"/>
                  <a:pt x="22" y="57"/>
                </a:cubicBezTo>
                <a:close/>
                <a:moveTo>
                  <a:pt x="49" y="58"/>
                </a:moveTo>
                <a:cubicBezTo>
                  <a:pt x="49" y="57"/>
                  <a:pt x="48" y="57"/>
                  <a:pt x="47" y="57"/>
                </a:cubicBezTo>
                <a:cubicBezTo>
                  <a:pt x="47" y="57"/>
                  <a:pt x="46" y="58"/>
                  <a:pt x="47" y="59"/>
                </a:cubicBezTo>
                <a:cubicBezTo>
                  <a:pt x="50" y="65"/>
                  <a:pt x="50" y="65"/>
                  <a:pt x="50" y="65"/>
                </a:cubicBezTo>
                <a:cubicBezTo>
                  <a:pt x="51" y="66"/>
                  <a:pt x="51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3" y="65"/>
                  <a:pt x="53" y="64"/>
                  <a:pt x="53" y="64"/>
                </a:cubicBezTo>
                <a:lnTo>
                  <a:pt x="49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76" name="Details 1">
            <a:extLst>
              <a:ext uri="{FF2B5EF4-FFF2-40B4-BE49-F238E27FC236}">
                <a16:creationId xmlns:a16="http://schemas.microsoft.com/office/drawing/2014/main" xmlns="" id="{C5F5BFDB-9B47-442C-B914-70EDB694BA40}"/>
              </a:ext>
            </a:extLst>
          </p:cNvPr>
          <p:cNvSpPr txBox="1"/>
          <p:nvPr/>
        </p:nvSpPr>
        <p:spPr>
          <a:xfrm>
            <a:off x="162087" y="1706980"/>
            <a:ext cx="2256059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  <a:sym typeface="HarmonyOS Sans SC" panose="00000500000000000000" pitchFamily="2" charset="-122"/>
              </a:rPr>
              <a:t>Психолого-педагогические условия реализации Программы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89" name="Details 1">
            <a:extLst>
              <a:ext uri="{FF2B5EF4-FFF2-40B4-BE49-F238E27FC236}">
                <a16:creationId xmlns:a16="http://schemas.microsoft.com/office/drawing/2014/main" xmlns="" id="{4DCB59C9-3797-4E1B-8802-E18FF92855AC}"/>
              </a:ext>
            </a:extLst>
          </p:cNvPr>
          <p:cNvSpPr txBox="1"/>
          <p:nvPr/>
        </p:nvSpPr>
        <p:spPr>
          <a:xfrm>
            <a:off x="4344763" y="1702450"/>
            <a:ext cx="238268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  <a:sym typeface="HarmonyOS Sans SC" panose="00000500000000000000" pitchFamily="2" charset="-122"/>
              </a:rPr>
              <a:t>Примерный режим и распорядок дня в группах раннего и дошкольного возраста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90" name="Details 1">
            <a:extLst>
              <a:ext uri="{FF2B5EF4-FFF2-40B4-BE49-F238E27FC236}">
                <a16:creationId xmlns:a16="http://schemas.microsoft.com/office/drawing/2014/main" xmlns="" id="{E752FE98-8955-4DD1-BAFE-0D3FE1BD5539}"/>
              </a:ext>
            </a:extLst>
          </p:cNvPr>
          <p:cNvSpPr txBox="1"/>
          <p:nvPr/>
        </p:nvSpPr>
        <p:spPr>
          <a:xfrm>
            <a:off x="2418146" y="1725513"/>
            <a:ext cx="2045853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  <a:sym typeface="HarmonyOS Sans SC" panose="00000500000000000000" pitchFamily="2" charset="-122"/>
              </a:rPr>
              <a:t>Кадровые условия реализации Программы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21" name="Freeform 28">
            <a:extLst>
              <a:ext uri="{FF2B5EF4-FFF2-40B4-BE49-F238E27FC236}">
                <a16:creationId xmlns:a16="http://schemas.microsoft.com/office/drawing/2014/main" xmlns="" id="{84C1CCA9-1ECD-4918-A4DF-FA61C76C4C2E}"/>
              </a:ext>
            </a:extLst>
          </p:cNvPr>
          <p:cNvSpPr>
            <a:spLocks/>
          </p:cNvSpPr>
          <p:nvPr/>
        </p:nvSpPr>
        <p:spPr bwMode="auto">
          <a:xfrm flipH="1">
            <a:off x="6608882" y="2700767"/>
            <a:ext cx="2376000" cy="1440000"/>
          </a:xfrm>
          <a:custGeom>
            <a:avLst/>
            <a:gdLst>
              <a:gd name="T0" fmla="*/ 832 w 1078"/>
              <a:gd name="T1" fmla="*/ 363 h 727"/>
              <a:gd name="T2" fmla="*/ 1078 w 1078"/>
              <a:gd name="T3" fmla="*/ 115 h 727"/>
              <a:gd name="T4" fmla="*/ 362 w 1078"/>
              <a:gd name="T5" fmla="*/ 115 h 727"/>
              <a:gd name="T6" fmla="*/ 362 w 1078"/>
              <a:gd name="T7" fmla="*/ 0 h 727"/>
              <a:gd name="T8" fmla="*/ 0 w 1078"/>
              <a:gd name="T9" fmla="*/ 363 h 727"/>
              <a:gd name="T10" fmla="*/ 362 w 1078"/>
              <a:gd name="T11" fmla="*/ 727 h 727"/>
              <a:gd name="T12" fmla="*/ 362 w 1078"/>
              <a:gd name="T13" fmla="*/ 592 h 727"/>
              <a:gd name="T14" fmla="*/ 1058 w 1078"/>
              <a:gd name="T15" fmla="*/ 592 h 727"/>
              <a:gd name="T16" fmla="*/ 832 w 1078"/>
              <a:gd name="T17" fmla="*/ 36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8" h="727">
                <a:moveTo>
                  <a:pt x="832" y="363"/>
                </a:moveTo>
                <a:lnTo>
                  <a:pt x="1078" y="115"/>
                </a:lnTo>
                <a:lnTo>
                  <a:pt x="362" y="115"/>
                </a:lnTo>
                <a:lnTo>
                  <a:pt x="362" y="0"/>
                </a:lnTo>
                <a:lnTo>
                  <a:pt x="0" y="363"/>
                </a:lnTo>
                <a:lnTo>
                  <a:pt x="362" y="727"/>
                </a:lnTo>
                <a:lnTo>
                  <a:pt x="362" y="592"/>
                </a:lnTo>
                <a:lnTo>
                  <a:pt x="1058" y="592"/>
                </a:lnTo>
                <a:lnTo>
                  <a:pt x="832" y="363"/>
                </a:lnTo>
                <a:close/>
              </a:path>
            </a:pathLst>
          </a:custGeom>
          <a:solidFill>
            <a:srgbClr val="06283D"/>
          </a:solidFill>
          <a:ln>
            <a:noFill/>
          </a:ln>
          <a:scene3d>
            <a:camera prst="perspectiveRelaxed"/>
            <a:lightRig rig="morning" dir="t"/>
          </a:scene3d>
          <a:sp3d extrusionH="190500" prstMaterial="matte"/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cxnSp>
        <p:nvCxnSpPr>
          <p:cNvPr id="23" name="Straight Connector 44">
            <a:extLst>
              <a:ext uri="{FF2B5EF4-FFF2-40B4-BE49-F238E27FC236}">
                <a16:creationId xmlns:a16="http://schemas.microsoft.com/office/drawing/2014/main" xmlns="" id="{56AD67EB-7E32-4B01-A923-F5546BCB1EFA}"/>
              </a:ext>
            </a:extLst>
          </p:cNvPr>
          <p:cNvCxnSpPr/>
          <p:nvPr/>
        </p:nvCxnSpPr>
        <p:spPr>
          <a:xfrm flipV="1">
            <a:off x="7806721" y="2700766"/>
            <a:ext cx="0" cy="547221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26" name="Oval 72">
            <a:extLst>
              <a:ext uri="{FF2B5EF4-FFF2-40B4-BE49-F238E27FC236}">
                <a16:creationId xmlns:a16="http://schemas.microsoft.com/office/drawing/2014/main" xmlns="" id="{90C96BEB-BCB4-4E3F-9A20-36BFA348C243}"/>
              </a:ext>
            </a:extLst>
          </p:cNvPr>
          <p:cNvSpPr/>
          <p:nvPr/>
        </p:nvSpPr>
        <p:spPr>
          <a:xfrm>
            <a:off x="7512126" y="1158455"/>
            <a:ext cx="479804" cy="479804"/>
          </a:xfrm>
          <a:prstGeom prst="ellipse">
            <a:avLst/>
          </a:prstGeom>
          <a:solidFill>
            <a:srgbClr val="06283D"/>
          </a:solidFill>
          <a:ln w="25400" cap="flat" cmpd="sng" algn="ctr">
            <a:solidFill>
              <a:srgbClr val="000000">
                <a:alpha val="2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27" name="Freeform 21">
            <a:extLst>
              <a:ext uri="{FF2B5EF4-FFF2-40B4-BE49-F238E27FC236}">
                <a16:creationId xmlns:a16="http://schemas.microsoft.com/office/drawing/2014/main" xmlns="" id="{4E216F5F-4D15-44B5-B020-DABDE82BCAB5}"/>
              </a:ext>
            </a:extLst>
          </p:cNvPr>
          <p:cNvSpPr>
            <a:spLocks noEditPoints="1"/>
          </p:cNvSpPr>
          <p:nvPr/>
        </p:nvSpPr>
        <p:spPr bwMode="auto">
          <a:xfrm>
            <a:off x="7620530" y="1281608"/>
            <a:ext cx="258365" cy="256944"/>
          </a:xfrm>
          <a:custGeom>
            <a:avLst/>
            <a:gdLst>
              <a:gd name="T0" fmla="*/ 68 w 74"/>
              <a:gd name="T1" fmla="*/ 8 h 74"/>
              <a:gd name="T2" fmla="*/ 68 w 74"/>
              <a:gd name="T3" fmla="*/ 5 h 74"/>
              <a:gd name="T4" fmla="*/ 65 w 74"/>
              <a:gd name="T5" fmla="*/ 5 h 74"/>
              <a:gd name="T6" fmla="*/ 63 w 74"/>
              <a:gd name="T7" fmla="*/ 0 h 74"/>
              <a:gd name="T8" fmla="*/ 53 w 74"/>
              <a:gd name="T9" fmla="*/ 10 h 74"/>
              <a:gd name="T10" fmla="*/ 54 w 74"/>
              <a:gd name="T11" fmla="*/ 16 h 74"/>
              <a:gd name="T12" fmla="*/ 32 w 74"/>
              <a:gd name="T13" fmla="*/ 17 h 74"/>
              <a:gd name="T14" fmla="*/ 14 w 74"/>
              <a:gd name="T15" fmla="*/ 60 h 74"/>
              <a:gd name="T16" fmla="*/ 50 w 74"/>
              <a:gd name="T17" fmla="*/ 60 h 74"/>
              <a:gd name="T18" fmla="*/ 57 w 74"/>
              <a:gd name="T19" fmla="*/ 19 h 74"/>
              <a:gd name="T20" fmla="*/ 63 w 74"/>
              <a:gd name="T21" fmla="*/ 21 h 74"/>
              <a:gd name="T22" fmla="*/ 73 w 74"/>
              <a:gd name="T23" fmla="*/ 11 h 74"/>
              <a:gd name="T24" fmla="*/ 73 w 74"/>
              <a:gd name="T25" fmla="*/ 9 h 74"/>
              <a:gd name="T26" fmla="*/ 63 w 74"/>
              <a:gd name="T27" fmla="*/ 3 h 74"/>
              <a:gd name="T28" fmla="*/ 62 w 74"/>
              <a:gd name="T29" fmla="*/ 8 h 74"/>
              <a:gd name="T30" fmla="*/ 60 w 74"/>
              <a:gd name="T31" fmla="*/ 5 h 74"/>
              <a:gd name="T32" fmla="*/ 61 w 74"/>
              <a:gd name="T33" fmla="*/ 10 h 74"/>
              <a:gd name="T34" fmla="*/ 59 w 74"/>
              <a:gd name="T35" fmla="*/ 9 h 74"/>
              <a:gd name="T36" fmla="*/ 57 w 74"/>
              <a:gd name="T37" fmla="*/ 9 h 74"/>
              <a:gd name="T38" fmla="*/ 56 w 74"/>
              <a:gd name="T39" fmla="*/ 15 h 74"/>
              <a:gd name="T40" fmla="*/ 49 w 74"/>
              <a:gd name="T41" fmla="*/ 59 h 74"/>
              <a:gd name="T42" fmla="*/ 16 w 74"/>
              <a:gd name="T43" fmla="*/ 59 h 74"/>
              <a:gd name="T44" fmla="*/ 32 w 74"/>
              <a:gd name="T45" fmla="*/ 19 h 74"/>
              <a:gd name="T46" fmla="*/ 42 w 74"/>
              <a:gd name="T47" fmla="*/ 28 h 74"/>
              <a:gd name="T48" fmla="*/ 20 w 74"/>
              <a:gd name="T49" fmla="*/ 30 h 74"/>
              <a:gd name="T50" fmla="*/ 32 w 74"/>
              <a:gd name="T51" fmla="*/ 60 h 74"/>
              <a:gd name="T52" fmla="*/ 50 w 74"/>
              <a:gd name="T53" fmla="*/ 42 h 74"/>
              <a:gd name="T54" fmla="*/ 49 w 74"/>
              <a:gd name="T55" fmla="*/ 27 h 74"/>
              <a:gd name="T56" fmla="*/ 33 w 74"/>
              <a:gd name="T57" fmla="*/ 37 h 74"/>
              <a:gd name="T58" fmla="*/ 29 w 74"/>
              <a:gd name="T59" fmla="*/ 39 h 74"/>
              <a:gd name="T60" fmla="*/ 29 w 74"/>
              <a:gd name="T61" fmla="*/ 46 h 74"/>
              <a:gd name="T62" fmla="*/ 36 w 74"/>
              <a:gd name="T63" fmla="*/ 46 h 74"/>
              <a:gd name="T64" fmla="*/ 36 w 74"/>
              <a:gd name="T65" fmla="*/ 40 h 74"/>
              <a:gd name="T66" fmla="*/ 38 w 74"/>
              <a:gd name="T67" fmla="*/ 48 h 74"/>
              <a:gd name="T68" fmla="*/ 24 w 74"/>
              <a:gd name="T69" fmla="*/ 42 h 74"/>
              <a:gd name="T70" fmla="*/ 32 w 74"/>
              <a:gd name="T71" fmla="*/ 35 h 74"/>
              <a:gd name="T72" fmla="*/ 33 w 74"/>
              <a:gd name="T73" fmla="*/ 37 h 74"/>
              <a:gd name="T74" fmla="*/ 25 w 74"/>
              <a:gd name="T75" fmla="*/ 35 h 74"/>
              <a:gd name="T76" fmla="*/ 25 w 74"/>
              <a:gd name="T77" fmla="*/ 49 h 74"/>
              <a:gd name="T78" fmla="*/ 39 w 74"/>
              <a:gd name="T79" fmla="*/ 49 h 74"/>
              <a:gd name="T80" fmla="*/ 44 w 74"/>
              <a:gd name="T81" fmla="*/ 32 h 74"/>
              <a:gd name="T82" fmla="*/ 43 w 74"/>
              <a:gd name="T83" fmla="*/ 53 h 74"/>
              <a:gd name="T84" fmla="*/ 21 w 74"/>
              <a:gd name="T85" fmla="*/ 53 h 74"/>
              <a:gd name="T86" fmla="*/ 32 w 74"/>
              <a:gd name="T87" fmla="*/ 27 h 74"/>
              <a:gd name="T88" fmla="*/ 37 w 74"/>
              <a:gd name="T89" fmla="*/ 34 h 74"/>
              <a:gd name="T90" fmla="*/ 59 w 74"/>
              <a:gd name="T91" fmla="*/ 17 h 74"/>
              <a:gd name="T92" fmla="*/ 64 w 74"/>
              <a:gd name="T93" fmla="*/ 16 h 74"/>
              <a:gd name="T94" fmla="*/ 65 w 74"/>
              <a:gd name="T95" fmla="*/ 16 h 74"/>
              <a:gd name="T96" fmla="*/ 63 w 74"/>
              <a:gd name="T97" fmla="*/ 14 h 74"/>
              <a:gd name="T98" fmla="*/ 67 w 74"/>
              <a:gd name="T99" fmla="*/ 14 h 74"/>
              <a:gd name="T100" fmla="*/ 68 w 74"/>
              <a:gd name="T101" fmla="*/ 13 h 74"/>
              <a:gd name="T102" fmla="*/ 65 w 74"/>
              <a:gd name="T103" fmla="*/ 11 h 74"/>
              <a:gd name="T104" fmla="*/ 71 w 74"/>
              <a:gd name="T105" fmla="*/ 11 h 74"/>
              <a:gd name="T106" fmla="*/ 59 w 74"/>
              <a:gd name="T107" fmla="*/ 24 h 74"/>
              <a:gd name="T108" fmla="*/ 32 w 74"/>
              <a:gd name="T109" fmla="*/ 74 h 74"/>
              <a:gd name="T110" fmla="*/ 0 w 74"/>
              <a:gd name="T111" fmla="*/ 42 h 74"/>
              <a:gd name="T112" fmla="*/ 49 w 74"/>
              <a:gd name="T113" fmla="*/ 15 h 74"/>
              <a:gd name="T114" fmla="*/ 47 w 74"/>
              <a:gd name="T115" fmla="*/ 17 h 74"/>
              <a:gd name="T116" fmla="*/ 12 w 74"/>
              <a:gd name="T117" fmla="*/ 63 h 74"/>
              <a:gd name="T118" fmla="*/ 56 w 74"/>
              <a:gd name="T119" fmla="*/ 26 h 74"/>
              <a:gd name="T120" fmla="*/ 59 w 74"/>
              <a:gd name="T121" fmla="*/ 2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" h="74">
                <a:moveTo>
                  <a:pt x="73" y="9"/>
                </a:moveTo>
                <a:cubicBezTo>
                  <a:pt x="68" y="8"/>
                  <a:pt x="68" y="8"/>
                  <a:pt x="68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9" y="7"/>
                  <a:pt x="69" y="6"/>
                  <a:pt x="68" y="5"/>
                </a:cubicBezTo>
                <a:cubicBezTo>
                  <a:pt x="68" y="4"/>
                  <a:pt x="66" y="4"/>
                  <a:pt x="66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4" y="1"/>
                  <a:pt x="64" y="1"/>
                  <a:pt x="64" y="1"/>
                </a:cubicBezTo>
                <a:cubicBezTo>
                  <a:pt x="64" y="0"/>
                  <a:pt x="64" y="0"/>
                  <a:pt x="63" y="0"/>
                </a:cubicBezTo>
                <a:cubicBezTo>
                  <a:pt x="63" y="0"/>
                  <a:pt x="63" y="0"/>
                  <a:pt x="62" y="0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10"/>
                  <a:pt x="53" y="10"/>
                  <a:pt x="53" y="11"/>
                </a:cubicBezTo>
                <a:cubicBezTo>
                  <a:pt x="54" y="16"/>
                  <a:pt x="54" y="16"/>
                  <a:pt x="54" y="16"/>
                </a:cubicBezTo>
                <a:cubicBezTo>
                  <a:pt x="48" y="23"/>
                  <a:pt x="48" y="23"/>
                  <a:pt x="48" y="23"/>
                </a:cubicBezTo>
                <a:cubicBezTo>
                  <a:pt x="44" y="19"/>
                  <a:pt x="38" y="17"/>
                  <a:pt x="32" y="17"/>
                </a:cubicBezTo>
                <a:cubicBezTo>
                  <a:pt x="25" y="17"/>
                  <a:pt x="19" y="20"/>
                  <a:pt x="14" y="24"/>
                </a:cubicBezTo>
                <a:cubicBezTo>
                  <a:pt x="5" y="34"/>
                  <a:pt x="5" y="50"/>
                  <a:pt x="14" y="60"/>
                </a:cubicBezTo>
                <a:cubicBezTo>
                  <a:pt x="19" y="65"/>
                  <a:pt x="25" y="68"/>
                  <a:pt x="32" y="68"/>
                </a:cubicBezTo>
                <a:cubicBezTo>
                  <a:pt x="39" y="68"/>
                  <a:pt x="45" y="65"/>
                  <a:pt x="50" y="60"/>
                </a:cubicBezTo>
                <a:cubicBezTo>
                  <a:pt x="60" y="51"/>
                  <a:pt x="60" y="35"/>
                  <a:pt x="51" y="25"/>
                </a:cubicBezTo>
                <a:cubicBezTo>
                  <a:pt x="57" y="19"/>
                  <a:pt x="57" y="19"/>
                  <a:pt x="57" y="19"/>
                </a:cubicBezTo>
                <a:cubicBezTo>
                  <a:pt x="63" y="21"/>
                  <a:pt x="63" y="21"/>
                  <a:pt x="63" y="21"/>
                </a:cubicBezTo>
                <a:cubicBezTo>
                  <a:pt x="63" y="21"/>
                  <a:pt x="63" y="21"/>
                  <a:pt x="63" y="21"/>
                </a:cubicBezTo>
                <a:cubicBezTo>
                  <a:pt x="63" y="21"/>
                  <a:pt x="63" y="21"/>
                  <a:pt x="64" y="21"/>
                </a:cubicBezTo>
                <a:cubicBezTo>
                  <a:pt x="73" y="11"/>
                  <a:pt x="73" y="11"/>
                  <a:pt x="73" y="11"/>
                </a:cubicBezTo>
                <a:cubicBezTo>
                  <a:pt x="73" y="11"/>
                  <a:pt x="74" y="10"/>
                  <a:pt x="73" y="10"/>
                </a:cubicBezTo>
                <a:cubicBezTo>
                  <a:pt x="73" y="10"/>
                  <a:pt x="73" y="9"/>
                  <a:pt x="73" y="9"/>
                </a:cubicBezTo>
                <a:close/>
                <a:moveTo>
                  <a:pt x="55" y="11"/>
                </a:moveTo>
                <a:cubicBezTo>
                  <a:pt x="63" y="3"/>
                  <a:pt x="63" y="3"/>
                  <a:pt x="63" y="3"/>
                </a:cubicBezTo>
                <a:cubicBezTo>
                  <a:pt x="64" y="7"/>
                  <a:pt x="64" y="7"/>
                  <a:pt x="64" y="7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6"/>
                  <a:pt x="62" y="6"/>
                  <a:pt x="62" y="6"/>
                </a:cubicBezTo>
                <a:cubicBezTo>
                  <a:pt x="62" y="6"/>
                  <a:pt x="61" y="5"/>
                  <a:pt x="60" y="5"/>
                </a:cubicBezTo>
                <a:cubicBezTo>
                  <a:pt x="60" y="6"/>
                  <a:pt x="60" y="6"/>
                  <a:pt x="60" y="7"/>
                </a:cubicBezTo>
                <a:cubicBezTo>
                  <a:pt x="61" y="10"/>
                  <a:pt x="61" y="10"/>
                  <a:pt x="61" y="10"/>
                </a:cubicBezTo>
                <a:cubicBezTo>
                  <a:pt x="60" y="11"/>
                  <a:pt x="60" y="11"/>
                  <a:pt x="60" y="11"/>
                </a:cubicBezTo>
                <a:cubicBezTo>
                  <a:pt x="59" y="9"/>
                  <a:pt x="59" y="9"/>
                  <a:pt x="59" y="9"/>
                </a:cubicBezTo>
                <a:cubicBezTo>
                  <a:pt x="59" y="8"/>
                  <a:pt x="58" y="8"/>
                  <a:pt x="58" y="8"/>
                </a:cubicBezTo>
                <a:cubicBezTo>
                  <a:pt x="57" y="8"/>
                  <a:pt x="57" y="9"/>
                  <a:pt x="57" y="9"/>
                </a:cubicBezTo>
                <a:cubicBezTo>
                  <a:pt x="58" y="12"/>
                  <a:pt x="58" y="12"/>
                  <a:pt x="58" y="12"/>
                </a:cubicBezTo>
                <a:cubicBezTo>
                  <a:pt x="56" y="15"/>
                  <a:pt x="56" y="15"/>
                  <a:pt x="56" y="15"/>
                </a:cubicBezTo>
                <a:lnTo>
                  <a:pt x="55" y="11"/>
                </a:lnTo>
                <a:close/>
                <a:moveTo>
                  <a:pt x="49" y="59"/>
                </a:moveTo>
                <a:cubicBezTo>
                  <a:pt x="44" y="63"/>
                  <a:pt x="38" y="66"/>
                  <a:pt x="32" y="66"/>
                </a:cubicBezTo>
                <a:cubicBezTo>
                  <a:pt x="26" y="66"/>
                  <a:pt x="20" y="63"/>
                  <a:pt x="16" y="59"/>
                </a:cubicBezTo>
                <a:cubicBezTo>
                  <a:pt x="7" y="50"/>
                  <a:pt x="7" y="35"/>
                  <a:pt x="16" y="26"/>
                </a:cubicBezTo>
                <a:cubicBezTo>
                  <a:pt x="20" y="22"/>
                  <a:pt x="26" y="19"/>
                  <a:pt x="32" y="19"/>
                </a:cubicBezTo>
                <a:cubicBezTo>
                  <a:pt x="37" y="19"/>
                  <a:pt x="42" y="21"/>
                  <a:pt x="46" y="24"/>
                </a:cubicBezTo>
                <a:cubicBezTo>
                  <a:pt x="42" y="28"/>
                  <a:pt x="42" y="28"/>
                  <a:pt x="42" y="28"/>
                </a:cubicBezTo>
                <a:cubicBezTo>
                  <a:pt x="39" y="26"/>
                  <a:pt x="36" y="25"/>
                  <a:pt x="32" y="25"/>
                </a:cubicBezTo>
                <a:cubicBezTo>
                  <a:pt x="28" y="25"/>
                  <a:pt x="23" y="27"/>
                  <a:pt x="20" y="30"/>
                </a:cubicBezTo>
                <a:cubicBezTo>
                  <a:pt x="13" y="37"/>
                  <a:pt x="13" y="48"/>
                  <a:pt x="20" y="55"/>
                </a:cubicBezTo>
                <a:cubicBezTo>
                  <a:pt x="23" y="58"/>
                  <a:pt x="28" y="60"/>
                  <a:pt x="32" y="60"/>
                </a:cubicBezTo>
                <a:cubicBezTo>
                  <a:pt x="37" y="60"/>
                  <a:pt x="41" y="58"/>
                  <a:pt x="45" y="55"/>
                </a:cubicBezTo>
                <a:cubicBezTo>
                  <a:pt x="48" y="51"/>
                  <a:pt x="50" y="47"/>
                  <a:pt x="50" y="42"/>
                </a:cubicBezTo>
                <a:cubicBezTo>
                  <a:pt x="50" y="38"/>
                  <a:pt x="48" y="34"/>
                  <a:pt x="45" y="31"/>
                </a:cubicBezTo>
                <a:cubicBezTo>
                  <a:pt x="49" y="27"/>
                  <a:pt x="49" y="27"/>
                  <a:pt x="49" y="27"/>
                </a:cubicBezTo>
                <a:cubicBezTo>
                  <a:pt x="58" y="36"/>
                  <a:pt x="57" y="50"/>
                  <a:pt x="49" y="59"/>
                </a:cubicBezTo>
                <a:close/>
                <a:moveTo>
                  <a:pt x="33" y="37"/>
                </a:moveTo>
                <a:cubicBezTo>
                  <a:pt x="33" y="37"/>
                  <a:pt x="33" y="37"/>
                  <a:pt x="32" y="37"/>
                </a:cubicBezTo>
                <a:cubicBezTo>
                  <a:pt x="31" y="37"/>
                  <a:pt x="30" y="38"/>
                  <a:pt x="29" y="39"/>
                </a:cubicBezTo>
                <a:cubicBezTo>
                  <a:pt x="28" y="40"/>
                  <a:pt x="27" y="41"/>
                  <a:pt x="27" y="42"/>
                </a:cubicBezTo>
                <a:cubicBezTo>
                  <a:pt x="27" y="44"/>
                  <a:pt x="28" y="45"/>
                  <a:pt x="29" y="46"/>
                </a:cubicBezTo>
                <a:cubicBezTo>
                  <a:pt x="30" y="47"/>
                  <a:pt x="31" y="47"/>
                  <a:pt x="32" y="47"/>
                </a:cubicBezTo>
                <a:cubicBezTo>
                  <a:pt x="34" y="47"/>
                  <a:pt x="35" y="47"/>
                  <a:pt x="36" y="46"/>
                </a:cubicBezTo>
                <a:cubicBezTo>
                  <a:pt x="37" y="45"/>
                  <a:pt x="37" y="44"/>
                  <a:pt x="37" y="42"/>
                </a:cubicBezTo>
                <a:cubicBezTo>
                  <a:pt x="37" y="41"/>
                  <a:pt x="37" y="41"/>
                  <a:pt x="36" y="40"/>
                </a:cubicBezTo>
                <a:cubicBezTo>
                  <a:pt x="39" y="38"/>
                  <a:pt x="39" y="38"/>
                  <a:pt x="39" y="38"/>
                </a:cubicBezTo>
                <a:cubicBezTo>
                  <a:pt x="41" y="41"/>
                  <a:pt x="40" y="45"/>
                  <a:pt x="38" y="48"/>
                </a:cubicBezTo>
                <a:cubicBezTo>
                  <a:pt x="35" y="51"/>
                  <a:pt x="30" y="51"/>
                  <a:pt x="27" y="48"/>
                </a:cubicBezTo>
                <a:cubicBezTo>
                  <a:pt x="25" y="46"/>
                  <a:pt x="24" y="44"/>
                  <a:pt x="24" y="42"/>
                </a:cubicBezTo>
                <a:cubicBezTo>
                  <a:pt x="24" y="40"/>
                  <a:pt x="25" y="38"/>
                  <a:pt x="27" y="37"/>
                </a:cubicBezTo>
                <a:cubicBezTo>
                  <a:pt x="28" y="35"/>
                  <a:pt x="30" y="35"/>
                  <a:pt x="32" y="35"/>
                </a:cubicBezTo>
                <a:cubicBezTo>
                  <a:pt x="33" y="35"/>
                  <a:pt x="34" y="35"/>
                  <a:pt x="35" y="35"/>
                </a:cubicBezTo>
                <a:lnTo>
                  <a:pt x="33" y="37"/>
                </a:lnTo>
                <a:close/>
                <a:moveTo>
                  <a:pt x="37" y="34"/>
                </a:moveTo>
                <a:cubicBezTo>
                  <a:pt x="33" y="32"/>
                  <a:pt x="28" y="32"/>
                  <a:pt x="25" y="35"/>
                </a:cubicBezTo>
                <a:cubicBezTo>
                  <a:pt x="23" y="37"/>
                  <a:pt x="22" y="40"/>
                  <a:pt x="22" y="42"/>
                </a:cubicBezTo>
                <a:cubicBezTo>
                  <a:pt x="22" y="45"/>
                  <a:pt x="23" y="47"/>
                  <a:pt x="25" y="49"/>
                </a:cubicBezTo>
                <a:cubicBezTo>
                  <a:pt x="27" y="51"/>
                  <a:pt x="30" y="52"/>
                  <a:pt x="32" y="52"/>
                </a:cubicBezTo>
                <a:cubicBezTo>
                  <a:pt x="35" y="52"/>
                  <a:pt x="37" y="51"/>
                  <a:pt x="39" y="49"/>
                </a:cubicBezTo>
                <a:cubicBezTo>
                  <a:pt x="43" y="46"/>
                  <a:pt x="43" y="40"/>
                  <a:pt x="40" y="36"/>
                </a:cubicBezTo>
                <a:cubicBezTo>
                  <a:pt x="44" y="32"/>
                  <a:pt x="44" y="32"/>
                  <a:pt x="44" y="32"/>
                </a:cubicBezTo>
                <a:cubicBezTo>
                  <a:pt x="46" y="35"/>
                  <a:pt x="48" y="39"/>
                  <a:pt x="48" y="42"/>
                </a:cubicBezTo>
                <a:cubicBezTo>
                  <a:pt x="48" y="46"/>
                  <a:pt x="46" y="50"/>
                  <a:pt x="43" y="53"/>
                </a:cubicBezTo>
                <a:cubicBezTo>
                  <a:pt x="40" y="56"/>
                  <a:pt x="36" y="58"/>
                  <a:pt x="32" y="58"/>
                </a:cubicBezTo>
                <a:cubicBezTo>
                  <a:pt x="28" y="58"/>
                  <a:pt x="24" y="56"/>
                  <a:pt x="21" y="53"/>
                </a:cubicBezTo>
                <a:cubicBezTo>
                  <a:pt x="15" y="47"/>
                  <a:pt x="15" y="37"/>
                  <a:pt x="21" y="31"/>
                </a:cubicBezTo>
                <a:cubicBezTo>
                  <a:pt x="24" y="28"/>
                  <a:pt x="28" y="27"/>
                  <a:pt x="32" y="27"/>
                </a:cubicBezTo>
                <a:cubicBezTo>
                  <a:pt x="35" y="27"/>
                  <a:pt x="38" y="28"/>
                  <a:pt x="41" y="30"/>
                </a:cubicBezTo>
                <a:lnTo>
                  <a:pt x="37" y="34"/>
                </a:lnTo>
                <a:close/>
                <a:moveTo>
                  <a:pt x="63" y="19"/>
                </a:moveTo>
                <a:cubicBezTo>
                  <a:pt x="59" y="17"/>
                  <a:pt x="59" y="17"/>
                  <a:pt x="59" y="17"/>
                </a:cubicBezTo>
                <a:cubicBezTo>
                  <a:pt x="61" y="15"/>
                  <a:pt x="61" y="15"/>
                  <a:pt x="61" y="15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6" y="15"/>
                  <a:pt x="65" y="15"/>
                  <a:pt x="65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4" y="13"/>
                  <a:pt x="64" y="13"/>
                  <a:pt x="64" y="13"/>
                </a:cubicBezTo>
                <a:cubicBezTo>
                  <a:pt x="67" y="14"/>
                  <a:pt x="67" y="14"/>
                  <a:pt x="67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7" y="14"/>
                  <a:pt x="68" y="13"/>
                  <a:pt x="68" y="13"/>
                </a:cubicBezTo>
                <a:cubicBezTo>
                  <a:pt x="68" y="12"/>
                  <a:pt x="68" y="12"/>
                  <a:pt x="67" y="12"/>
                </a:cubicBezTo>
                <a:cubicBezTo>
                  <a:pt x="65" y="11"/>
                  <a:pt x="65" y="11"/>
                  <a:pt x="65" y="11"/>
                </a:cubicBezTo>
                <a:cubicBezTo>
                  <a:pt x="67" y="10"/>
                  <a:pt x="67" y="10"/>
                  <a:pt x="67" y="10"/>
                </a:cubicBezTo>
                <a:cubicBezTo>
                  <a:pt x="71" y="11"/>
                  <a:pt x="71" y="11"/>
                  <a:pt x="71" y="11"/>
                </a:cubicBezTo>
                <a:lnTo>
                  <a:pt x="63" y="19"/>
                </a:lnTo>
                <a:close/>
                <a:moveTo>
                  <a:pt x="59" y="24"/>
                </a:moveTo>
                <a:cubicBezTo>
                  <a:pt x="67" y="37"/>
                  <a:pt x="66" y="54"/>
                  <a:pt x="55" y="65"/>
                </a:cubicBezTo>
                <a:cubicBezTo>
                  <a:pt x="49" y="71"/>
                  <a:pt x="40" y="74"/>
                  <a:pt x="32" y="74"/>
                </a:cubicBezTo>
                <a:cubicBezTo>
                  <a:pt x="24" y="74"/>
                  <a:pt x="16" y="71"/>
                  <a:pt x="10" y="65"/>
                </a:cubicBezTo>
                <a:cubicBezTo>
                  <a:pt x="4" y="59"/>
                  <a:pt x="0" y="51"/>
                  <a:pt x="0" y="42"/>
                </a:cubicBezTo>
                <a:cubicBezTo>
                  <a:pt x="0" y="34"/>
                  <a:pt x="4" y="26"/>
                  <a:pt x="10" y="20"/>
                </a:cubicBezTo>
                <a:cubicBezTo>
                  <a:pt x="20" y="9"/>
                  <a:pt x="36" y="7"/>
                  <a:pt x="49" y="15"/>
                </a:cubicBezTo>
                <a:cubicBezTo>
                  <a:pt x="49" y="15"/>
                  <a:pt x="50" y="16"/>
                  <a:pt x="49" y="17"/>
                </a:cubicBezTo>
                <a:cubicBezTo>
                  <a:pt x="49" y="18"/>
                  <a:pt x="48" y="18"/>
                  <a:pt x="47" y="17"/>
                </a:cubicBezTo>
                <a:cubicBezTo>
                  <a:pt x="36" y="11"/>
                  <a:pt x="21" y="12"/>
                  <a:pt x="12" y="22"/>
                </a:cubicBezTo>
                <a:cubicBezTo>
                  <a:pt x="0" y="33"/>
                  <a:pt x="0" y="52"/>
                  <a:pt x="12" y="63"/>
                </a:cubicBezTo>
                <a:cubicBezTo>
                  <a:pt x="23" y="74"/>
                  <a:pt x="41" y="74"/>
                  <a:pt x="53" y="63"/>
                </a:cubicBezTo>
                <a:cubicBezTo>
                  <a:pt x="63" y="53"/>
                  <a:pt x="64" y="38"/>
                  <a:pt x="56" y="26"/>
                </a:cubicBezTo>
                <a:cubicBezTo>
                  <a:pt x="56" y="25"/>
                  <a:pt x="56" y="24"/>
                  <a:pt x="57" y="24"/>
                </a:cubicBezTo>
                <a:cubicBezTo>
                  <a:pt x="57" y="24"/>
                  <a:pt x="58" y="24"/>
                  <a:pt x="59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xmlns="" id="{3E8C9CAA-AF63-4915-9B7E-2B38D8D8235C}"/>
              </a:ext>
            </a:extLst>
          </p:cNvPr>
          <p:cNvSpPr>
            <a:spLocks noEditPoints="1"/>
          </p:cNvSpPr>
          <p:nvPr/>
        </p:nvSpPr>
        <p:spPr bwMode="auto">
          <a:xfrm>
            <a:off x="3381171" y="1245709"/>
            <a:ext cx="212937" cy="278238"/>
          </a:xfrm>
          <a:custGeom>
            <a:avLst/>
            <a:gdLst>
              <a:gd name="T0" fmla="*/ 51 w 61"/>
              <a:gd name="T1" fmla="*/ 54 h 80"/>
              <a:gd name="T2" fmla="*/ 7 w 61"/>
              <a:gd name="T3" fmla="*/ 25 h 80"/>
              <a:gd name="T4" fmla="*/ 5 w 61"/>
              <a:gd name="T5" fmla="*/ 42 h 80"/>
              <a:gd name="T6" fmla="*/ 12 w 61"/>
              <a:gd name="T7" fmla="*/ 59 h 80"/>
              <a:gd name="T8" fmla="*/ 18 w 61"/>
              <a:gd name="T9" fmla="*/ 80 h 80"/>
              <a:gd name="T10" fmla="*/ 38 w 61"/>
              <a:gd name="T11" fmla="*/ 65 h 80"/>
              <a:gd name="T12" fmla="*/ 12 w 61"/>
              <a:gd name="T13" fmla="*/ 56 h 80"/>
              <a:gd name="T14" fmla="*/ 8 w 61"/>
              <a:gd name="T15" fmla="*/ 43 h 80"/>
              <a:gd name="T16" fmla="*/ 10 w 61"/>
              <a:gd name="T17" fmla="*/ 25 h 80"/>
              <a:gd name="T18" fmla="*/ 48 w 61"/>
              <a:gd name="T19" fmla="*/ 52 h 80"/>
              <a:gd name="T20" fmla="*/ 55 w 61"/>
              <a:gd name="T21" fmla="*/ 66 h 80"/>
              <a:gd name="T22" fmla="*/ 30 w 61"/>
              <a:gd name="T23" fmla="*/ 13 h 80"/>
              <a:gd name="T24" fmla="*/ 35 w 61"/>
              <a:gd name="T25" fmla="*/ 15 h 80"/>
              <a:gd name="T26" fmla="*/ 35 w 61"/>
              <a:gd name="T27" fmla="*/ 11 h 80"/>
              <a:gd name="T28" fmla="*/ 32 w 61"/>
              <a:gd name="T29" fmla="*/ 9 h 80"/>
              <a:gd name="T30" fmla="*/ 29 w 61"/>
              <a:gd name="T31" fmla="*/ 8 h 80"/>
              <a:gd name="T32" fmla="*/ 26 w 61"/>
              <a:gd name="T33" fmla="*/ 9 h 80"/>
              <a:gd name="T34" fmla="*/ 23 w 61"/>
              <a:gd name="T35" fmla="*/ 10 h 80"/>
              <a:gd name="T36" fmla="*/ 22 w 61"/>
              <a:gd name="T37" fmla="*/ 14 h 80"/>
              <a:gd name="T38" fmla="*/ 22 w 61"/>
              <a:gd name="T39" fmla="*/ 16 h 80"/>
              <a:gd name="T40" fmla="*/ 25 w 61"/>
              <a:gd name="T41" fmla="*/ 19 h 80"/>
              <a:gd name="T42" fmla="*/ 29 w 61"/>
              <a:gd name="T43" fmla="*/ 20 h 80"/>
              <a:gd name="T44" fmla="*/ 33 w 61"/>
              <a:gd name="T45" fmla="*/ 18 h 80"/>
              <a:gd name="T46" fmla="*/ 29 w 61"/>
              <a:gd name="T47" fmla="*/ 10 h 80"/>
              <a:gd name="T48" fmla="*/ 38 w 61"/>
              <a:gd name="T49" fmla="*/ 13 h 80"/>
              <a:gd name="T50" fmla="*/ 38 w 61"/>
              <a:gd name="T51" fmla="*/ 16 h 80"/>
              <a:gd name="T52" fmla="*/ 41 w 61"/>
              <a:gd name="T53" fmla="*/ 18 h 80"/>
              <a:gd name="T54" fmla="*/ 43 w 61"/>
              <a:gd name="T55" fmla="*/ 19 h 80"/>
              <a:gd name="T56" fmla="*/ 46 w 61"/>
              <a:gd name="T57" fmla="*/ 18 h 80"/>
              <a:gd name="T58" fmla="*/ 47 w 61"/>
              <a:gd name="T59" fmla="*/ 16 h 80"/>
              <a:gd name="T60" fmla="*/ 48 w 61"/>
              <a:gd name="T61" fmla="*/ 13 h 80"/>
              <a:gd name="T62" fmla="*/ 47 w 61"/>
              <a:gd name="T63" fmla="*/ 10 h 80"/>
              <a:gd name="T64" fmla="*/ 45 w 61"/>
              <a:gd name="T65" fmla="*/ 9 h 80"/>
              <a:gd name="T66" fmla="*/ 42 w 61"/>
              <a:gd name="T67" fmla="*/ 8 h 80"/>
              <a:gd name="T68" fmla="*/ 39 w 61"/>
              <a:gd name="T69" fmla="*/ 9 h 80"/>
              <a:gd name="T70" fmla="*/ 38 w 61"/>
              <a:gd name="T71" fmla="*/ 11 h 80"/>
              <a:gd name="T72" fmla="*/ 41 w 61"/>
              <a:gd name="T73" fmla="*/ 15 h 80"/>
              <a:gd name="T74" fmla="*/ 34 w 61"/>
              <a:gd name="T75" fmla="*/ 23 h 80"/>
              <a:gd name="T76" fmla="*/ 36 w 61"/>
              <a:gd name="T77" fmla="*/ 24 h 80"/>
              <a:gd name="T78" fmla="*/ 38 w 61"/>
              <a:gd name="T79" fmla="*/ 25 h 80"/>
              <a:gd name="T80" fmla="*/ 39 w 61"/>
              <a:gd name="T81" fmla="*/ 24 h 80"/>
              <a:gd name="T82" fmla="*/ 40 w 61"/>
              <a:gd name="T83" fmla="*/ 23 h 80"/>
              <a:gd name="T84" fmla="*/ 40 w 61"/>
              <a:gd name="T85" fmla="*/ 20 h 80"/>
              <a:gd name="T86" fmla="*/ 39 w 61"/>
              <a:gd name="T87" fmla="*/ 19 h 80"/>
              <a:gd name="T88" fmla="*/ 38 w 61"/>
              <a:gd name="T89" fmla="*/ 18 h 80"/>
              <a:gd name="T90" fmla="*/ 36 w 61"/>
              <a:gd name="T91" fmla="*/ 18 h 80"/>
              <a:gd name="T92" fmla="*/ 34 w 61"/>
              <a:gd name="T93" fmla="*/ 19 h 80"/>
              <a:gd name="T94" fmla="*/ 34 w 61"/>
              <a:gd name="T95" fmla="*/ 21 h 80"/>
              <a:gd name="T96" fmla="*/ 38 w 61"/>
              <a:gd name="T97" fmla="*/ 20 h 80"/>
              <a:gd name="T98" fmla="*/ 37 w 61"/>
              <a:gd name="T99" fmla="*/ 22 h 80"/>
              <a:gd name="T100" fmla="*/ 45 w 61"/>
              <a:gd name="T101" fmla="*/ 19 h 80"/>
              <a:gd name="T102" fmla="*/ 44 w 61"/>
              <a:gd name="T103" fmla="*/ 22 h 80"/>
              <a:gd name="T104" fmla="*/ 44 w 61"/>
              <a:gd name="T105" fmla="*/ 24 h 80"/>
              <a:gd name="T106" fmla="*/ 44 w 61"/>
              <a:gd name="T107" fmla="*/ 27 h 80"/>
              <a:gd name="T108" fmla="*/ 46 w 61"/>
              <a:gd name="T109" fmla="*/ 29 h 80"/>
              <a:gd name="T110" fmla="*/ 50 w 61"/>
              <a:gd name="T111" fmla="*/ 29 h 80"/>
              <a:gd name="T112" fmla="*/ 52 w 61"/>
              <a:gd name="T113" fmla="*/ 28 h 80"/>
              <a:gd name="T114" fmla="*/ 53 w 61"/>
              <a:gd name="T115" fmla="*/ 26 h 80"/>
              <a:gd name="T116" fmla="*/ 53 w 61"/>
              <a:gd name="T117" fmla="*/ 23 h 80"/>
              <a:gd name="T118" fmla="*/ 52 w 61"/>
              <a:gd name="T119" fmla="*/ 20 h 80"/>
              <a:gd name="T120" fmla="*/ 49 w 61"/>
              <a:gd name="T121" fmla="*/ 19 h 80"/>
              <a:gd name="T122" fmla="*/ 46 w 61"/>
              <a:gd name="T123" fmla="*/ 2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" h="80">
                <a:moveTo>
                  <a:pt x="61" y="77"/>
                </a:moveTo>
                <a:cubicBezTo>
                  <a:pt x="60" y="74"/>
                  <a:pt x="60" y="74"/>
                  <a:pt x="60" y="74"/>
                </a:cubicBezTo>
                <a:cubicBezTo>
                  <a:pt x="59" y="70"/>
                  <a:pt x="58" y="66"/>
                  <a:pt x="58" y="65"/>
                </a:cubicBezTo>
                <a:cubicBezTo>
                  <a:pt x="58" y="64"/>
                  <a:pt x="57" y="63"/>
                  <a:pt x="56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1"/>
                  <a:pt x="57" y="61"/>
                  <a:pt x="57" y="60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1" y="54"/>
                  <a:pt x="51" y="54"/>
                </a:cubicBezTo>
                <a:cubicBezTo>
                  <a:pt x="51" y="53"/>
                  <a:pt x="51" y="52"/>
                  <a:pt x="51" y="52"/>
                </a:cubicBezTo>
                <a:cubicBezTo>
                  <a:pt x="51" y="49"/>
                  <a:pt x="52" y="47"/>
                  <a:pt x="54" y="44"/>
                </a:cubicBezTo>
                <a:cubicBezTo>
                  <a:pt x="56" y="40"/>
                  <a:pt x="58" y="36"/>
                  <a:pt x="59" y="29"/>
                </a:cubicBezTo>
                <a:cubicBezTo>
                  <a:pt x="60" y="23"/>
                  <a:pt x="59" y="12"/>
                  <a:pt x="52" y="6"/>
                </a:cubicBezTo>
                <a:cubicBezTo>
                  <a:pt x="47" y="2"/>
                  <a:pt x="42" y="1"/>
                  <a:pt x="36" y="0"/>
                </a:cubicBezTo>
                <a:cubicBezTo>
                  <a:pt x="35" y="0"/>
                  <a:pt x="34" y="0"/>
                  <a:pt x="33" y="0"/>
                </a:cubicBezTo>
                <a:cubicBezTo>
                  <a:pt x="27" y="0"/>
                  <a:pt x="12" y="2"/>
                  <a:pt x="8" y="14"/>
                </a:cubicBezTo>
                <a:cubicBezTo>
                  <a:pt x="7" y="19"/>
                  <a:pt x="6" y="23"/>
                  <a:pt x="7" y="25"/>
                </a:cubicBezTo>
                <a:cubicBezTo>
                  <a:pt x="7" y="26"/>
                  <a:pt x="7" y="26"/>
                  <a:pt x="8" y="26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8"/>
                  <a:pt x="6" y="30"/>
                  <a:pt x="5" y="31"/>
                </a:cubicBezTo>
                <a:cubicBezTo>
                  <a:pt x="4" y="33"/>
                  <a:pt x="4" y="33"/>
                  <a:pt x="4" y="33"/>
                </a:cubicBezTo>
                <a:cubicBezTo>
                  <a:pt x="3" y="33"/>
                  <a:pt x="3" y="33"/>
                  <a:pt x="3" y="34"/>
                </a:cubicBezTo>
                <a:cubicBezTo>
                  <a:pt x="1" y="35"/>
                  <a:pt x="0" y="37"/>
                  <a:pt x="0" y="39"/>
                </a:cubicBezTo>
                <a:cubicBezTo>
                  <a:pt x="0" y="41"/>
                  <a:pt x="3" y="41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3"/>
                  <a:pt x="4" y="44"/>
                  <a:pt x="5" y="45"/>
                </a:cubicBezTo>
                <a:cubicBezTo>
                  <a:pt x="5" y="45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48"/>
                  <a:pt x="5" y="48"/>
                  <a:pt x="6" y="48"/>
                </a:cubicBezTo>
                <a:cubicBezTo>
                  <a:pt x="6" y="49"/>
                  <a:pt x="7" y="50"/>
                  <a:pt x="7" y="52"/>
                </a:cubicBezTo>
                <a:cubicBezTo>
                  <a:pt x="6" y="54"/>
                  <a:pt x="7" y="56"/>
                  <a:pt x="8" y="57"/>
                </a:cubicBezTo>
                <a:cubicBezTo>
                  <a:pt x="9" y="59"/>
                  <a:pt x="10" y="59"/>
                  <a:pt x="12" y="59"/>
                </a:cubicBezTo>
                <a:cubicBezTo>
                  <a:pt x="14" y="60"/>
                  <a:pt x="15" y="59"/>
                  <a:pt x="17" y="59"/>
                </a:cubicBezTo>
                <a:cubicBezTo>
                  <a:pt x="17" y="59"/>
                  <a:pt x="18" y="59"/>
                  <a:pt x="19" y="59"/>
                </a:cubicBezTo>
                <a:cubicBezTo>
                  <a:pt x="21" y="59"/>
                  <a:pt x="21" y="60"/>
                  <a:pt x="22" y="60"/>
                </a:cubicBezTo>
                <a:cubicBezTo>
                  <a:pt x="24" y="61"/>
                  <a:pt x="25" y="65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0" y="73"/>
                  <a:pt x="17" y="77"/>
                  <a:pt x="16" y="77"/>
                </a:cubicBezTo>
                <a:cubicBezTo>
                  <a:pt x="16" y="78"/>
                  <a:pt x="16" y="79"/>
                  <a:pt x="16" y="79"/>
                </a:cubicBezTo>
                <a:cubicBezTo>
                  <a:pt x="17" y="79"/>
                  <a:pt x="17" y="80"/>
                  <a:pt x="18" y="80"/>
                </a:cubicBezTo>
                <a:cubicBezTo>
                  <a:pt x="18" y="80"/>
                  <a:pt x="18" y="80"/>
                  <a:pt x="18" y="80"/>
                </a:cubicBezTo>
                <a:cubicBezTo>
                  <a:pt x="18" y="80"/>
                  <a:pt x="18" y="80"/>
                  <a:pt x="18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80"/>
                  <a:pt x="61" y="79"/>
                  <a:pt x="61" y="78"/>
                </a:cubicBezTo>
                <a:cubicBezTo>
                  <a:pt x="61" y="78"/>
                  <a:pt x="61" y="78"/>
                  <a:pt x="61" y="77"/>
                </a:cubicBezTo>
                <a:close/>
                <a:moveTo>
                  <a:pt x="53" y="60"/>
                </a:moveTo>
                <a:cubicBezTo>
                  <a:pt x="50" y="61"/>
                  <a:pt x="44" y="63"/>
                  <a:pt x="38" y="65"/>
                </a:cubicBezTo>
                <a:cubicBezTo>
                  <a:pt x="35" y="67"/>
                  <a:pt x="30" y="69"/>
                  <a:pt x="26" y="72"/>
                </a:cubicBezTo>
                <a:cubicBezTo>
                  <a:pt x="28" y="69"/>
                  <a:pt x="32" y="66"/>
                  <a:pt x="35" y="64"/>
                </a:cubicBezTo>
                <a:cubicBezTo>
                  <a:pt x="43" y="59"/>
                  <a:pt x="48" y="57"/>
                  <a:pt x="50" y="57"/>
                </a:cubicBezTo>
                <a:lnTo>
                  <a:pt x="53" y="60"/>
                </a:lnTo>
                <a:close/>
                <a:moveTo>
                  <a:pt x="23" y="57"/>
                </a:moveTo>
                <a:cubicBezTo>
                  <a:pt x="22" y="56"/>
                  <a:pt x="20" y="56"/>
                  <a:pt x="17" y="56"/>
                </a:cubicBezTo>
                <a:cubicBezTo>
                  <a:pt x="16" y="56"/>
                  <a:pt x="15" y="56"/>
                  <a:pt x="14" y="56"/>
                </a:cubicBezTo>
                <a:cubicBezTo>
                  <a:pt x="13" y="56"/>
                  <a:pt x="13" y="56"/>
                  <a:pt x="12" y="56"/>
                </a:cubicBezTo>
                <a:cubicBezTo>
                  <a:pt x="11" y="56"/>
                  <a:pt x="10" y="56"/>
                  <a:pt x="10" y="56"/>
                </a:cubicBezTo>
                <a:cubicBezTo>
                  <a:pt x="9" y="55"/>
                  <a:pt x="9" y="54"/>
                  <a:pt x="10" y="53"/>
                </a:cubicBezTo>
                <a:cubicBezTo>
                  <a:pt x="10" y="50"/>
                  <a:pt x="9" y="48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9" y="46"/>
                  <a:pt x="9" y="46"/>
                  <a:pt x="9" y="45"/>
                </a:cubicBezTo>
                <a:cubicBezTo>
                  <a:pt x="9" y="45"/>
                  <a:pt x="9" y="45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3"/>
                </a:cubicBezTo>
                <a:cubicBezTo>
                  <a:pt x="8" y="43"/>
                  <a:pt x="8" y="42"/>
                  <a:pt x="8" y="41"/>
                </a:cubicBezTo>
                <a:cubicBezTo>
                  <a:pt x="8" y="40"/>
                  <a:pt x="7" y="39"/>
                  <a:pt x="5" y="39"/>
                </a:cubicBezTo>
                <a:cubicBezTo>
                  <a:pt x="5" y="39"/>
                  <a:pt x="4" y="38"/>
                  <a:pt x="3" y="38"/>
                </a:cubicBezTo>
                <a:cubicBezTo>
                  <a:pt x="3" y="38"/>
                  <a:pt x="4" y="37"/>
                  <a:pt x="5" y="36"/>
                </a:cubicBezTo>
                <a:cubicBezTo>
                  <a:pt x="5" y="35"/>
                  <a:pt x="6" y="35"/>
                  <a:pt x="6" y="35"/>
                </a:cubicBezTo>
                <a:cubicBezTo>
                  <a:pt x="7" y="33"/>
                  <a:pt x="7" y="33"/>
                  <a:pt x="7" y="33"/>
                </a:cubicBezTo>
                <a:cubicBezTo>
                  <a:pt x="10" y="29"/>
                  <a:pt x="11" y="29"/>
                  <a:pt x="11" y="28"/>
                </a:cubicBezTo>
                <a:cubicBezTo>
                  <a:pt x="11" y="26"/>
                  <a:pt x="11" y="26"/>
                  <a:pt x="10" y="25"/>
                </a:cubicBezTo>
                <a:cubicBezTo>
                  <a:pt x="10" y="25"/>
                  <a:pt x="10" y="24"/>
                  <a:pt x="10" y="24"/>
                </a:cubicBezTo>
                <a:cubicBezTo>
                  <a:pt x="10" y="23"/>
                  <a:pt x="9" y="21"/>
                  <a:pt x="11" y="15"/>
                </a:cubicBezTo>
                <a:cubicBezTo>
                  <a:pt x="15" y="4"/>
                  <a:pt x="28" y="3"/>
                  <a:pt x="33" y="3"/>
                </a:cubicBezTo>
                <a:cubicBezTo>
                  <a:pt x="34" y="3"/>
                  <a:pt x="35" y="3"/>
                  <a:pt x="36" y="3"/>
                </a:cubicBezTo>
                <a:cubicBezTo>
                  <a:pt x="42" y="4"/>
                  <a:pt x="45" y="4"/>
                  <a:pt x="50" y="9"/>
                </a:cubicBezTo>
                <a:cubicBezTo>
                  <a:pt x="56" y="14"/>
                  <a:pt x="57" y="24"/>
                  <a:pt x="56" y="29"/>
                </a:cubicBezTo>
                <a:cubicBezTo>
                  <a:pt x="55" y="35"/>
                  <a:pt x="53" y="39"/>
                  <a:pt x="51" y="43"/>
                </a:cubicBezTo>
                <a:cubicBezTo>
                  <a:pt x="49" y="46"/>
                  <a:pt x="48" y="49"/>
                  <a:pt x="48" y="52"/>
                </a:cubicBezTo>
                <a:cubicBezTo>
                  <a:pt x="48" y="53"/>
                  <a:pt x="48" y="53"/>
                  <a:pt x="48" y="54"/>
                </a:cubicBezTo>
                <a:cubicBezTo>
                  <a:pt x="45" y="55"/>
                  <a:pt x="40" y="57"/>
                  <a:pt x="34" y="61"/>
                </a:cubicBezTo>
                <a:cubicBezTo>
                  <a:pt x="32" y="63"/>
                  <a:pt x="30" y="64"/>
                  <a:pt x="28" y="66"/>
                </a:cubicBezTo>
                <a:cubicBezTo>
                  <a:pt x="27" y="63"/>
                  <a:pt x="26" y="59"/>
                  <a:pt x="23" y="57"/>
                </a:cubicBezTo>
                <a:close/>
                <a:moveTo>
                  <a:pt x="23" y="77"/>
                </a:moveTo>
                <a:cubicBezTo>
                  <a:pt x="28" y="74"/>
                  <a:pt x="35" y="70"/>
                  <a:pt x="39" y="68"/>
                </a:cubicBezTo>
                <a:cubicBezTo>
                  <a:pt x="44" y="66"/>
                  <a:pt x="50" y="64"/>
                  <a:pt x="53" y="63"/>
                </a:cubicBezTo>
                <a:cubicBezTo>
                  <a:pt x="54" y="64"/>
                  <a:pt x="55" y="65"/>
                  <a:pt x="55" y="66"/>
                </a:cubicBezTo>
                <a:cubicBezTo>
                  <a:pt x="55" y="67"/>
                  <a:pt x="56" y="71"/>
                  <a:pt x="57" y="75"/>
                </a:cubicBezTo>
                <a:cubicBezTo>
                  <a:pt x="58" y="77"/>
                  <a:pt x="58" y="77"/>
                  <a:pt x="58" y="77"/>
                </a:cubicBezTo>
                <a:lnTo>
                  <a:pt x="23" y="77"/>
                </a:lnTo>
                <a:close/>
                <a:moveTo>
                  <a:pt x="30" y="13"/>
                </a:moveTo>
                <a:cubicBezTo>
                  <a:pt x="30" y="14"/>
                  <a:pt x="29" y="15"/>
                  <a:pt x="28" y="15"/>
                </a:cubicBezTo>
                <a:cubicBezTo>
                  <a:pt x="28" y="15"/>
                  <a:pt x="27" y="14"/>
                  <a:pt x="27" y="13"/>
                </a:cubicBezTo>
                <a:cubicBezTo>
                  <a:pt x="27" y="12"/>
                  <a:pt x="28" y="12"/>
                  <a:pt x="29" y="12"/>
                </a:cubicBezTo>
                <a:cubicBezTo>
                  <a:pt x="29" y="12"/>
                  <a:pt x="30" y="13"/>
                  <a:pt x="30" y="13"/>
                </a:cubicBezTo>
                <a:close/>
                <a:moveTo>
                  <a:pt x="35" y="17"/>
                </a:moveTo>
                <a:cubicBezTo>
                  <a:pt x="35" y="17"/>
                  <a:pt x="34" y="17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5"/>
                  <a:pt x="34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3"/>
                  <a:pt x="36" y="13"/>
                </a:cubicBezTo>
                <a:cubicBezTo>
                  <a:pt x="36" y="13"/>
                  <a:pt x="36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4" y="12"/>
                  <a:pt x="34" y="12"/>
                </a:cubicBezTo>
                <a:cubicBezTo>
                  <a:pt x="34" y="12"/>
                  <a:pt x="34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0"/>
                  <a:pt x="34" y="9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2" y="9"/>
                  <a:pt x="32" y="9"/>
                </a:cubicBezTo>
                <a:cubicBezTo>
                  <a:pt x="32" y="9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7"/>
                  <a:pt x="32" y="7"/>
                </a:cubicBezTo>
                <a:cubicBezTo>
                  <a:pt x="32" y="7"/>
                  <a:pt x="31" y="7"/>
                  <a:pt x="30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7"/>
                  <a:pt x="29" y="8"/>
                  <a:pt x="29" y="8"/>
                </a:cubicBezTo>
                <a:cubicBezTo>
                  <a:pt x="29" y="8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6" y="7"/>
                  <a:pt x="26" y="8"/>
                </a:cubicBezTo>
                <a:cubicBezTo>
                  <a:pt x="26" y="8"/>
                  <a:pt x="26" y="8"/>
                  <a:pt x="26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8"/>
                </a:cubicBezTo>
                <a:cubicBezTo>
                  <a:pt x="25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9"/>
                  <a:pt x="23" y="9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1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3"/>
                  <a:pt x="22" y="13"/>
                </a:cubicBezTo>
                <a:cubicBezTo>
                  <a:pt x="22" y="13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3" y="14"/>
                  <a:pt x="23" y="14"/>
                  <a:pt x="23" y="15"/>
                </a:cubicBezTo>
                <a:cubicBezTo>
                  <a:pt x="23" y="15"/>
                  <a:pt x="23" y="16"/>
                  <a:pt x="23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3" y="17"/>
                  <a:pt x="23" y="17"/>
                  <a:pt x="23" y="18"/>
                </a:cubicBezTo>
                <a:cubicBezTo>
                  <a:pt x="23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9"/>
                  <a:pt x="25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9"/>
                  <a:pt x="29" y="19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30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2" y="19"/>
                  <a:pt x="32" y="19"/>
                  <a:pt x="31" y="19"/>
                </a:cubicBezTo>
                <a:cubicBezTo>
                  <a:pt x="31" y="19"/>
                  <a:pt x="31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3" y="18"/>
                  <a:pt x="33" y="18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3" y="19"/>
                  <a:pt x="33" y="18"/>
                </a:cubicBezTo>
                <a:cubicBezTo>
                  <a:pt x="34" y="18"/>
                  <a:pt x="34" y="18"/>
                  <a:pt x="35" y="17"/>
                </a:cubicBezTo>
                <a:cubicBezTo>
                  <a:pt x="35" y="17"/>
                  <a:pt x="35" y="17"/>
                  <a:pt x="35" y="17"/>
                </a:cubicBezTo>
                <a:close/>
                <a:moveTo>
                  <a:pt x="28" y="17"/>
                </a:moveTo>
                <a:cubicBezTo>
                  <a:pt x="26" y="17"/>
                  <a:pt x="25" y="15"/>
                  <a:pt x="25" y="13"/>
                </a:cubicBezTo>
                <a:cubicBezTo>
                  <a:pt x="25" y="11"/>
                  <a:pt x="27" y="10"/>
                  <a:pt x="29" y="10"/>
                </a:cubicBezTo>
                <a:cubicBezTo>
                  <a:pt x="31" y="10"/>
                  <a:pt x="32" y="12"/>
                  <a:pt x="32" y="14"/>
                </a:cubicBezTo>
                <a:cubicBezTo>
                  <a:pt x="32" y="16"/>
                  <a:pt x="30" y="17"/>
                  <a:pt x="28" y="17"/>
                </a:cubicBezTo>
                <a:close/>
                <a:moveTo>
                  <a:pt x="42" y="14"/>
                </a:moveTo>
                <a:cubicBezTo>
                  <a:pt x="42" y="13"/>
                  <a:pt x="42" y="13"/>
                  <a:pt x="42" y="12"/>
                </a:cubicBezTo>
                <a:cubicBezTo>
                  <a:pt x="43" y="12"/>
                  <a:pt x="43" y="12"/>
                  <a:pt x="44" y="12"/>
                </a:cubicBezTo>
                <a:cubicBezTo>
                  <a:pt x="44" y="13"/>
                  <a:pt x="44" y="14"/>
                  <a:pt x="44" y="14"/>
                </a:cubicBezTo>
                <a:cubicBezTo>
                  <a:pt x="43" y="14"/>
                  <a:pt x="43" y="14"/>
                  <a:pt x="42" y="14"/>
                </a:cubicBezTo>
                <a:close/>
                <a:moveTo>
                  <a:pt x="38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9" y="13"/>
                  <a:pt x="39" y="14"/>
                  <a:pt x="39" y="14"/>
                </a:cubicBezTo>
                <a:cubicBezTo>
                  <a:pt x="39" y="14"/>
                  <a:pt x="38" y="14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9" y="16"/>
                  <a:pt x="39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6"/>
                  <a:pt x="39" y="16"/>
                  <a:pt x="40" y="16"/>
                </a:cubicBezTo>
                <a:cubicBezTo>
                  <a:pt x="40" y="16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8"/>
                  <a:pt x="40" y="18"/>
                  <a:pt x="41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2" y="18"/>
                  <a:pt x="42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8"/>
                  <a:pt x="43" y="18"/>
                  <a:pt x="42" y="18"/>
                </a:cubicBezTo>
                <a:cubicBezTo>
                  <a:pt x="42" y="18"/>
                  <a:pt x="43" y="18"/>
                  <a:pt x="43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19"/>
                  <a:pt x="44" y="19"/>
                  <a:pt x="44" y="19"/>
                </a:cubicBezTo>
                <a:cubicBezTo>
                  <a:pt x="44" y="19"/>
                  <a:pt x="44" y="18"/>
                  <a:pt x="44" y="18"/>
                </a:cubicBezTo>
                <a:cubicBezTo>
                  <a:pt x="45" y="18"/>
                  <a:pt x="45" y="18"/>
                  <a:pt x="44" y="18"/>
                </a:cubicBezTo>
                <a:cubicBezTo>
                  <a:pt x="44" y="18"/>
                  <a:pt x="45" y="18"/>
                  <a:pt x="45" y="17"/>
                </a:cubicBezTo>
                <a:cubicBezTo>
                  <a:pt x="45" y="17"/>
                  <a:pt x="45" y="17"/>
                  <a:pt x="45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7"/>
                  <a:pt x="47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5"/>
                  <a:pt x="47" y="15"/>
                  <a:pt x="48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5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7" y="13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1"/>
                  <a:pt x="48" y="11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1"/>
                  <a:pt x="47" y="11"/>
                  <a:pt x="46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9"/>
                  <a:pt x="47" y="9"/>
                  <a:pt x="47" y="9"/>
                </a:cubicBezTo>
                <a:cubicBezTo>
                  <a:pt x="47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9"/>
                </a:cubicBezTo>
                <a:cubicBezTo>
                  <a:pt x="45" y="9"/>
                  <a:pt x="44" y="9"/>
                  <a:pt x="44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9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40" y="9"/>
                  <a:pt x="39" y="9"/>
                </a:cubicBezTo>
                <a:cubicBezTo>
                  <a:pt x="39" y="9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9" y="11"/>
                  <a:pt x="39" y="11"/>
                </a:cubicBezTo>
                <a:cubicBezTo>
                  <a:pt x="39" y="11"/>
                  <a:pt x="39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lose/>
                <a:moveTo>
                  <a:pt x="41" y="11"/>
                </a:moveTo>
                <a:cubicBezTo>
                  <a:pt x="42" y="10"/>
                  <a:pt x="44" y="10"/>
                  <a:pt x="45" y="11"/>
                </a:cubicBezTo>
                <a:cubicBezTo>
                  <a:pt x="46" y="13"/>
                  <a:pt x="46" y="14"/>
                  <a:pt x="45" y="15"/>
                </a:cubicBezTo>
                <a:cubicBezTo>
                  <a:pt x="44" y="16"/>
                  <a:pt x="42" y="16"/>
                  <a:pt x="41" y="15"/>
                </a:cubicBezTo>
                <a:cubicBezTo>
                  <a:pt x="40" y="14"/>
                  <a:pt x="40" y="12"/>
                  <a:pt x="41" y="11"/>
                </a:cubicBezTo>
                <a:close/>
                <a:moveTo>
                  <a:pt x="34" y="22"/>
                </a:move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40" y="22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40" y="22"/>
                  <a:pt x="40" y="22"/>
                </a:cubicBezTo>
                <a:cubicBezTo>
                  <a:pt x="41" y="22"/>
                  <a:pt x="41" y="22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0"/>
                </a:cubicBezTo>
                <a:cubicBezTo>
                  <a:pt x="40" y="20"/>
                  <a:pt x="40" y="20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0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9"/>
                  <a:pt x="36" y="18"/>
                  <a:pt x="36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9"/>
                </a:cubicBezTo>
                <a:cubicBezTo>
                  <a:pt x="35" y="19"/>
                  <a:pt x="35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5" y="19"/>
                  <a:pt x="35" y="19"/>
                </a:cubicBezTo>
                <a:cubicBezTo>
                  <a:pt x="35" y="19"/>
                  <a:pt x="35" y="20"/>
                  <a:pt x="35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2"/>
                  <a:pt x="34" y="22"/>
                  <a:pt x="34" y="22"/>
                </a:cubicBezTo>
                <a:close/>
                <a:moveTo>
                  <a:pt x="36" y="20"/>
                </a:moveTo>
                <a:cubicBezTo>
                  <a:pt x="37" y="19"/>
                  <a:pt x="38" y="19"/>
                  <a:pt x="38" y="20"/>
                </a:cubicBezTo>
                <a:cubicBezTo>
                  <a:pt x="39" y="21"/>
                  <a:pt x="39" y="22"/>
                  <a:pt x="38" y="22"/>
                </a:cubicBezTo>
                <a:cubicBezTo>
                  <a:pt x="37" y="23"/>
                  <a:pt x="36" y="23"/>
                  <a:pt x="36" y="22"/>
                </a:cubicBezTo>
                <a:cubicBezTo>
                  <a:pt x="35" y="22"/>
                  <a:pt x="35" y="20"/>
                  <a:pt x="36" y="20"/>
                </a:cubicBezTo>
                <a:close/>
                <a:moveTo>
                  <a:pt x="37" y="22"/>
                </a:moveTo>
                <a:cubicBezTo>
                  <a:pt x="36" y="21"/>
                  <a:pt x="36" y="21"/>
                  <a:pt x="37" y="21"/>
                </a:cubicBezTo>
                <a:cubicBezTo>
                  <a:pt x="37" y="20"/>
                  <a:pt x="37" y="20"/>
                  <a:pt x="38" y="21"/>
                </a:cubicBezTo>
                <a:cubicBezTo>
                  <a:pt x="38" y="21"/>
                  <a:pt x="38" y="21"/>
                  <a:pt x="38" y="22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47" y="19"/>
                </a:move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20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20"/>
                  <a:pt x="45" y="20"/>
                  <a:pt x="45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4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3"/>
                  <a:pt x="43" y="23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5"/>
                  <a:pt x="44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6"/>
                  <a:pt x="43" y="26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9" y="29"/>
                  <a:pt x="49" y="29"/>
                </a:cubicBezTo>
                <a:cubicBezTo>
                  <a:pt x="49" y="29"/>
                  <a:pt x="50" y="29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9"/>
                  <a:pt x="51" y="28"/>
                  <a:pt x="51" y="28"/>
                </a:cubicBezTo>
                <a:cubicBezTo>
                  <a:pt x="51" y="28"/>
                  <a:pt x="52" y="28"/>
                  <a:pt x="52" y="28"/>
                </a:cubicBezTo>
                <a:cubicBezTo>
                  <a:pt x="52" y="28"/>
                  <a:pt x="52" y="28"/>
                  <a:pt x="5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2" y="26"/>
                  <a:pt x="52" y="26"/>
                </a:cubicBezTo>
                <a:cubicBezTo>
                  <a:pt x="52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5"/>
                  <a:pt x="54" y="25"/>
                  <a:pt x="54" y="24"/>
                </a:cubicBezTo>
                <a:cubicBezTo>
                  <a:pt x="54" y="24"/>
                  <a:pt x="54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23"/>
                  <a:pt x="53" y="23"/>
                  <a:pt x="53" y="22"/>
                </a:cubicBezTo>
                <a:cubicBezTo>
                  <a:pt x="53" y="22"/>
                  <a:pt x="53" y="22"/>
                  <a:pt x="53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1" y="21"/>
                  <a:pt x="51" y="20"/>
                  <a:pt x="52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1" y="19"/>
                  <a:pt x="51" y="19"/>
                  <a:pt x="5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19"/>
                  <a:pt x="49" y="20"/>
                  <a:pt x="49" y="20"/>
                </a:cubicBezTo>
                <a:cubicBezTo>
                  <a:pt x="49" y="20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9"/>
                  <a:pt x="48" y="19"/>
                  <a:pt x="48" y="19"/>
                </a:cubicBezTo>
                <a:cubicBezTo>
                  <a:pt x="48" y="18"/>
                  <a:pt x="47" y="19"/>
                  <a:pt x="47" y="19"/>
                </a:cubicBezTo>
                <a:close/>
                <a:moveTo>
                  <a:pt x="50" y="22"/>
                </a:moveTo>
                <a:cubicBezTo>
                  <a:pt x="51" y="23"/>
                  <a:pt x="51" y="25"/>
                  <a:pt x="50" y="26"/>
                </a:cubicBezTo>
                <a:cubicBezTo>
                  <a:pt x="49" y="27"/>
                  <a:pt x="47" y="27"/>
                  <a:pt x="46" y="26"/>
                </a:cubicBezTo>
                <a:cubicBezTo>
                  <a:pt x="45" y="25"/>
                  <a:pt x="45" y="23"/>
                  <a:pt x="46" y="22"/>
                </a:cubicBezTo>
                <a:cubicBezTo>
                  <a:pt x="47" y="21"/>
                  <a:pt x="49" y="21"/>
                  <a:pt x="50" y="22"/>
                </a:cubicBezTo>
                <a:close/>
                <a:moveTo>
                  <a:pt x="49" y="23"/>
                </a:moveTo>
                <a:cubicBezTo>
                  <a:pt x="49" y="24"/>
                  <a:pt x="49" y="24"/>
                  <a:pt x="49" y="25"/>
                </a:cubicBezTo>
                <a:cubicBezTo>
                  <a:pt x="48" y="25"/>
                  <a:pt x="48" y="25"/>
                  <a:pt x="47" y="25"/>
                </a:cubicBezTo>
                <a:cubicBezTo>
                  <a:pt x="47" y="24"/>
                  <a:pt x="47" y="23"/>
                  <a:pt x="47" y="23"/>
                </a:cubicBezTo>
                <a:cubicBezTo>
                  <a:pt x="48" y="23"/>
                  <a:pt x="49" y="23"/>
                  <a:pt x="49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rmonyOS Sans SC" panose="000005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  <p:sp>
        <p:nvSpPr>
          <p:cNvPr id="29" name="Details 1">
            <a:extLst>
              <a:ext uri="{FF2B5EF4-FFF2-40B4-BE49-F238E27FC236}">
                <a16:creationId xmlns:a16="http://schemas.microsoft.com/office/drawing/2014/main" xmlns="" id="{6BC0CEEE-0B4B-43D8-AD47-9E684986E7FF}"/>
              </a:ext>
            </a:extLst>
          </p:cNvPr>
          <p:cNvSpPr txBox="1"/>
          <p:nvPr/>
        </p:nvSpPr>
        <p:spPr>
          <a:xfrm>
            <a:off x="6720058" y="1708552"/>
            <a:ext cx="227800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  <a:sym typeface="HarmonyOS Sans SC" panose="00000500000000000000" pitchFamily="2" charset="-122"/>
              </a:rPr>
              <a:t>Федеральный календарный план воспитательной работы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316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362" y="2552800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70C0"/>
                </a:solidFill>
                <a:latin typeface="+mj-lt"/>
              </a:rPr>
              <a:t>Дошкольным образовательным организациям предоставлено право выбора способов реализации образовательной деятельности. ФОП ДО выполняет задачу обеспечения единства образовательного пространства в системе дошкольного образования, при этом оставляя за дошкольными организациями и педагогами </a:t>
            </a:r>
            <a:r>
              <a:rPr lang="ru-RU" sz="2000" b="1" dirty="0">
                <a:solidFill>
                  <a:srgbClr val="0060A8"/>
                </a:solidFill>
                <a:latin typeface="+mj-lt"/>
              </a:rPr>
              <a:t>право на выбор образовательных технологий, методов и приемов реализации образовательных программ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58" y="404979"/>
            <a:ext cx="2232248" cy="214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培训模板 (9)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药剂师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a:spPr>
      <a:bodyPr lIns="91446" tIns="45723" rIns="91446" bIns="45723" anchor="ctr"/>
      <a:lstStyle>
        <a:defPPr algn="ctr">
          <a:defRPr>
            <a:latin typeface="方正兰亭黑_GBK" panose="02000000000000000000" pitchFamily="2" charset="-122"/>
            <a:ea typeface="方正兰亭黑_GBK" panose="02000000000000000000" pitchFamily="2" charset="-122"/>
            <a:sym typeface="方正兰亭黑_GBK" panose="02000000000000000000" pitchFamily="2" charset="-122"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2143</TotalTime>
  <Words>966</Words>
  <Application>Microsoft Office PowerPoint</Application>
  <PresentationFormat>Произвольный</PresentationFormat>
  <Paragraphs>61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Amelia BT</vt:lpstr>
      <vt:lpstr>Calibri</vt:lpstr>
      <vt:lpstr>Montserrat SemiBold</vt:lpstr>
      <vt:lpstr>微软雅黑</vt:lpstr>
      <vt:lpstr>HarmonyOS Sans SC</vt:lpstr>
      <vt:lpstr>Arial Unicode MS</vt:lpstr>
      <vt:lpstr>Times New Roman</vt:lpstr>
      <vt:lpstr>Arial</vt:lpstr>
      <vt:lpstr>宋体</vt:lpstr>
      <vt:lpstr>方正兰亭黑_GBK</vt:lpstr>
      <vt:lpstr>阿里巴巴普惠体 2.0 55 Regular</vt:lpstr>
      <vt:lpstr>培训模板 (9)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Guild Design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Елена</cp:lastModifiedBy>
  <cp:revision>68</cp:revision>
  <dcterms:created xsi:type="dcterms:W3CDTF">2018-12-10T13:59:00Z</dcterms:created>
  <dcterms:modified xsi:type="dcterms:W3CDTF">2023-01-31T10:24:54Z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76ECE1B91A4B4F5CB94798DEF2558449</vt:lpwstr>
  </property>
  <property fmtid="{D5CDD505-2E9C-101B-9397-08002B2CF9AE}" pid="3" name="KSOProductBuildVer">
    <vt:lpwstr>2052-11.1.0.10228</vt:lpwstr>
  </property>
</Properties>
</file>